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8" r:id="rId4"/>
    <p:sldId id="362" r:id="rId5"/>
    <p:sldId id="262" r:id="rId6"/>
    <p:sldId id="319" r:id="rId7"/>
    <p:sldId id="320" r:id="rId8"/>
    <p:sldId id="263" r:id="rId9"/>
    <p:sldId id="321" r:id="rId10"/>
    <p:sldId id="322" r:id="rId11"/>
    <p:sldId id="323" r:id="rId12"/>
    <p:sldId id="324" r:id="rId13"/>
    <p:sldId id="265" r:id="rId14"/>
    <p:sldId id="267" r:id="rId15"/>
    <p:sldId id="268" r:id="rId16"/>
    <p:sldId id="299" r:id="rId17"/>
    <p:sldId id="363" r:id="rId18"/>
    <p:sldId id="326" r:id="rId19"/>
    <p:sldId id="327" r:id="rId20"/>
    <p:sldId id="328" r:id="rId21"/>
    <p:sldId id="329" r:id="rId22"/>
    <p:sldId id="330" r:id="rId23"/>
    <p:sldId id="331" r:id="rId24"/>
    <p:sldId id="334" r:id="rId25"/>
    <p:sldId id="332" r:id="rId26"/>
    <p:sldId id="364" r:id="rId27"/>
    <p:sldId id="333" r:id="rId28"/>
    <p:sldId id="335" r:id="rId29"/>
    <p:sldId id="336" r:id="rId30"/>
    <p:sldId id="337" r:id="rId31"/>
    <p:sldId id="338" r:id="rId32"/>
    <p:sldId id="339" r:id="rId33"/>
    <p:sldId id="340" r:id="rId34"/>
    <p:sldId id="343" r:id="rId35"/>
    <p:sldId id="344" r:id="rId36"/>
    <p:sldId id="345" r:id="rId37"/>
    <p:sldId id="346" r:id="rId38"/>
    <p:sldId id="365" r:id="rId39"/>
    <p:sldId id="341" r:id="rId40"/>
    <p:sldId id="342" r:id="rId41"/>
    <p:sldId id="347" r:id="rId42"/>
    <p:sldId id="348" r:id="rId43"/>
    <p:sldId id="349" r:id="rId44"/>
    <p:sldId id="351" r:id="rId45"/>
    <p:sldId id="353" r:id="rId46"/>
    <p:sldId id="354" r:id="rId47"/>
    <p:sldId id="355" r:id="rId48"/>
    <p:sldId id="356" r:id="rId49"/>
    <p:sldId id="366" r:id="rId50"/>
    <p:sldId id="350" r:id="rId51"/>
    <p:sldId id="357" r:id="rId52"/>
    <p:sldId id="358" r:id="rId53"/>
    <p:sldId id="359" r:id="rId54"/>
    <p:sldId id="360" r:id="rId55"/>
    <p:sldId id="361" r:id="rId56"/>
    <p:sldId id="367" r:id="rId57"/>
  </p:sldIdLst>
  <p:sldSz cx="12192000" cy="7561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6FCFC"/>
    <a:srgbClr val="C2E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7CF2F-7DCB-4A68-9CBB-5BA0AAF5EB5F}" v="2" dt="2023-01-30T22:42:46.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0" d="100"/>
          <a:sy n="100" d="100"/>
        </p:scale>
        <p:origin x="276" y="84"/>
      </p:cViewPr>
      <p:guideLst>
        <p:guide orient="horz" pos="238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ish, Sally (SEN)" userId="c90e4922-7db5-4a2f-9292-87109c165e93" providerId="ADAL" clId="{2077CF2F-7DCB-4A68-9CBB-5BA0AAF5EB5F}"/>
    <pc:docChg chg="custSel modSld">
      <pc:chgData name="Cornish, Sally (SEN)" userId="c90e4922-7db5-4a2f-9292-87109c165e93" providerId="ADAL" clId="{2077CF2F-7DCB-4A68-9CBB-5BA0AAF5EB5F}" dt="2023-01-30T22:42:52.996" v="29" actId="1076"/>
      <pc:docMkLst>
        <pc:docMk/>
      </pc:docMkLst>
      <pc:sldChg chg="addSp delSp modSp mod">
        <pc:chgData name="Cornish, Sally (SEN)" userId="c90e4922-7db5-4a2f-9292-87109c165e93" providerId="ADAL" clId="{2077CF2F-7DCB-4A68-9CBB-5BA0AAF5EB5F}" dt="2023-01-30T22:42:52.996" v="29" actId="1076"/>
        <pc:sldMkLst>
          <pc:docMk/>
          <pc:sldMk cId="1887514216" sldId="326"/>
        </pc:sldMkLst>
        <pc:spChg chg="mod">
          <ac:chgData name="Cornish, Sally (SEN)" userId="c90e4922-7db5-4a2f-9292-87109c165e93" providerId="ADAL" clId="{2077CF2F-7DCB-4A68-9CBB-5BA0AAF5EB5F}" dt="2023-01-30T22:35:02.540" v="26" actId="14100"/>
          <ac:spMkLst>
            <pc:docMk/>
            <pc:sldMk cId="1887514216" sldId="326"/>
            <ac:spMk id="4" creationId="{25150DEC-7B9C-4BAA-BBE4-03AC042ACCDF}"/>
          </ac:spMkLst>
        </pc:spChg>
        <pc:picChg chg="del">
          <ac:chgData name="Cornish, Sally (SEN)" userId="c90e4922-7db5-4a2f-9292-87109c165e93" providerId="ADAL" clId="{2077CF2F-7DCB-4A68-9CBB-5BA0AAF5EB5F}" dt="2023-01-30T22:34:57.178" v="25" actId="478"/>
          <ac:picMkLst>
            <pc:docMk/>
            <pc:sldMk cId="1887514216" sldId="326"/>
            <ac:picMk id="3" creationId="{81C8DEEE-20AB-4A29-82DF-60CBF9E8BBD6}"/>
          </ac:picMkLst>
        </pc:picChg>
        <pc:picChg chg="add mod">
          <ac:chgData name="Cornish, Sally (SEN)" userId="c90e4922-7db5-4a2f-9292-87109c165e93" providerId="ADAL" clId="{2077CF2F-7DCB-4A68-9CBB-5BA0AAF5EB5F}" dt="2023-01-30T22:42:52.996" v="29" actId="1076"/>
          <ac:picMkLst>
            <pc:docMk/>
            <pc:sldMk cId="1887514216" sldId="326"/>
            <ac:picMk id="5" creationId="{A3196237-0BEF-540C-EF14-BA046C210A21}"/>
          </ac:picMkLst>
        </pc:picChg>
      </pc:sldChg>
      <pc:sldChg chg="modSp mod">
        <pc:chgData name="Cornish, Sally (SEN)" userId="c90e4922-7db5-4a2f-9292-87109c165e93" providerId="ADAL" clId="{2077CF2F-7DCB-4A68-9CBB-5BA0AAF5EB5F}" dt="2023-01-30T03:44:25.694" v="1"/>
        <pc:sldMkLst>
          <pc:docMk/>
          <pc:sldMk cId="1866487118" sldId="361"/>
        </pc:sldMkLst>
        <pc:spChg chg="mod">
          <ac:chgData name="Cornish, Sally (SEN)" userId="c90e4922-7db5-4a2f-9292-87109c165e93" providerId="ADAL" clId="{2077CF2F-7DCB-4A68-9CBB-5BA0AAF5EB5F}" dt="2023-01-30T03:44:25.694" v="1"/>
          <ac:spMkLst>
            <pc:docMk/>
            <pc:sldMk cId="1866487118" sldId="3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eo.gov.au/understand-our-parliament/how-parliament-works/system-of-government/democracy/" TargetMode="External"/><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E22341-7BCD-4437-B865-221BB0196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0319" y="967944"/>
            <a:ext cx="12738850" cy="3902800"/>
          </a:xfrm>
          <a:prstGeom prst="rect">
            <a:avLst/>
          </a:prstGeom>
        </p:spPr>
      </p:pic>
      <p:sp>
        <p:nvSpPr>
          <p:cNvPr id="2" name="Title 1">
            <a:extLst>
              <a:ext uri="{FF2B5EF4-FFF2-40B4-BE49-F238E27FC236}">
                <a16:creationId xmlns:a16="http://schemas.microsoft.com/office/drawing/2014/main" id="{5B296C4B-A8FD-4D38-A51E-E9D0572E25F7}"/>
              </a:ext>
            </a:extLst>
          </p:cNvPr>
          <p:cNvSpPr>
            <a:spLocks noGrp="1"/>
          </p:cNvSpPr>
          <p:nvPr>
            <p:ph type="ctrTitle" hasCustomPrompt="1"/>
          </p:nvPr>
        </p:nvSpPr>
        <p:spPr>
          <a:xfrm>
            <a:off x="1524000" y="4695933"/>
            <a:ext cx="9144000" cy="605118"/>
          </a:xfrm>
        </p:spPr>
        <p:txBody>
          <a:bodyPr anchor="b"/>
          <a:lstStyle>
            <a:lvl1pPr algn="ctr">
              <a:defRPr sz="2800" b="1">
                <a:solidFill>
                  <a:srgbClr val="FFFFFF"/>
                </a:solidFill>
              </a:defRPr>
            </a:lvl1pPr>
          </a:lstStyle>
          <a:p>
            <a:r>
              <a:rPr lang="en-US" dirty="0"/>
              <a:t>CLICK TO EDIT MASTER TITLE STYLE</a:t>
            </a:r>
          </a:p>
        </p:txBody>
      </p:sp>
      <p:sp>
        <p:nvSpPr>
          <p:cNvPr id="3" name="Subtitle 2">
            <a:extLst>
              <a:ext uri="{FF2B5EF4-FFF2-40B4-BE49-F238E27FC236}">
                <a16:creationId xmlns:a16="http://schemas.microsoft.com/office/drawing/2014/main" id="{7D252D1F-7E22-4C81-A575-3406E3E60920}"/>
              </a:ext>
            </a:extLst>
          </p:cNvPr>
          <p:cNvSpPr>
            <a:spLocks noGrp="1"/>
          </p:cNvSpPr>
          <p:nvPr>
            <p:ph type="subTitle" idx="1"/>
          </p:nvPr>
        </p:nvSpPr>
        <p:spPr>
          <a:xfrm>
            <a:off x="0" y="5220369"/>
            <a:ext cx="12192000" cy="1825554"/>
          </a:xfrm>
        </p:spPr>
        <p:txBody>
          <a:bodyPr>
            <a:normAutofit/>
          </a:bodyPr>
          <a:lstStyle>
            <a:lvl1pPr marL="0" indent="0" algn="ctr">
              <a:buNone/>
              <a:defRPr sz="6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696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DB18-05B8-4DBC-A8DD-6C64D67CAA5F}"/>
              </a:ext>
            </a:extLst>
          </p:cNvPr>
          <p:cNvSpPr>
            <a:spLocks noGrp="1"/>
          </p:cNvSpPr>
          <p:nvPr>
            <p:ph type="title"/>
          </p:nvPr>
        </p:nvSpPr>
        <p:spPr/>
        <p:txBody>
          <a:bodyPr/>
          <a:lstStyle>
            <a:lvl1pPr>
              <a:defRPr sz="2800" b="1"/>
            </a:lvl1pPr>
          </a:lstStyle>
          <a:p>
            <a:r>
              <a:rPr lang="en-US" dirty="0"/>
              <a:t>Click to edit Master title style</a:t>
            </a:r>
          </a:p>
        </p:txBody>
      </p:sp>
      <p:sp>
        <p:nvSpPr>
          <p:cNvPr id="7" name="Content Placeholder 3">
            <a:extLst>
              <a:ext uri="{FF2B5EF4-FFF2-40B4-BE49-F238E27FC236}">
                <a16:creationId xmlns:a16="http://schemas.microsoft.com/office/drawing/2014/main" id="{A5BA5A97-1C0B-424D-AEEA-6A6A8F1643B7}"/>
              </a:ext>
            </a:extLst>
          </p:cNvPr>
          <p:cNvSpPr>
            <a:spLocks noGrp="1"/>
          </p:cNvSpPr>
          <p:nvPr>
            <p:ph sz="half" idx="2"/>
          </p:nvPr>
        </p:nvSpPr>
        <p:spPr>
          <a:xfrm>
            <a:off x="839791" y="1290914"/>
            <a:ext cx="10541800" cy="2775477"/>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A5BA5A97-1C0B-424D-AEEA-6A6A8F1643B7}"/>
              </a:ext>
            </a:extLst>
          </p:cNvPr>
          <p:cNvSpPr>
            <a:spLocks noGrp="1"/>
          </p:cNvSpPr>
          <p:nvPr>
            <p:ph sz="half" idx="10"/>
          </p:nvPr>
        </p:nvSpPr>
        <p:spPr>
          <a:xfrm>
            <a:off x="841584" y="4251060"/>
            <a:ext cx="10541800" cy="2775477"/>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683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headin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E5EFB7F-A06A-460D-88AA-403809982BE8}"/>
              </a:ext>
            </a:extLst>
          </p:cNvPr>
          <p:cNvSpPr>
            <a:spLocks noGrp="1"/>
          </p:cNvSpPr>
          <p:nvPr>
            <p:ph idx="1"/>
          </p:nvPr>
        </p:nvSpPr>
        <p:spPr>
          <a:xfrm>
            <a:off x="838200" y="688489"/>
            <a:ext cx="10543391" cy="6321247"/>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76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heading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720762"/>
            <a:ext cx="5181600" cy="640758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6172200" y="720762"/>
            <a:ext cx="5181600" cy="640758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32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 1">
    <p:bg>
      <p:bgPr>
        <a:solidFill>
          <a:schemeClr val="tx2">
            <a:alpha val="1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AC05FA-ED73-4A14-84E1-D324665947D9}"/>
              </a:ext>
            </a:extLst>
          </p:cNvPr>
          <p:cNvSpPr>
            <a:spLocks noGrp="1"/>
          </p:cNvSpPr>
          <p:nvPr>
            <p:ph type="title" hasCustomPrompt="1"/>
          </p:nvPr>
        </p:nvSpPr>
        <p:spPr>
          <a:xfrm>
            <a:off x="838199" y="711650"/>
            <a:ext cx="10628552" cy="506336"/>
          </a:xfrm>
          <a:solidFill>
            <a:schemeClr val="tx2"/>
          </a:solidFill>
        </p:spPr>
        <p:txBody>
          <a:bodyPr lIns="936000" tIns="108000" bIns="90000" anchor="ctr" anchorCtr="0"/>
          <a:lstStyle/>
          <a:p>
            <a:r>
              <a:rPr lang="en-AU" sz="3200" dirty="0">
                <a:solidFill>
                  <a:srgbClr val="FFFFFF"/>
                </a:solidFill>
              </a:rPr>
              <a:t>ACTIVITY</a:t>
            </a:r>
          </a:p>
        </p:txBody>
      </p:sp>
      <p:sp>
        <p:nvSpPr>
          <p:cNvPr id="4" name="Content Placeholder 2">
            <a:extLst>
              <a:ext uri="{FF2B5EF4-FFF2-40B4-BE49-F238E27FC236}">
                <a16:creationId xmlns:a16="http://schemas.microsoft.com/office/drawing/2014/main" id="{6DEA48FC-C2C1-4E6F-A8E2-0A6C34653D37}"/>
              </a:ext>
            </a:extLst>
          </p:cNvPr>
          <p:cNvSpPr>
            <a:spLocks noGrp="1"/>
          </p:cNvSpPr>
          <p:nvPr>
            <p:ph sz="half" idx="1" hasCustomPrompt="1"/>
          </p:nvPr>
        </p:nvSpPr>
        <p:spPr>
          <a:xfrm>
            <a:off x="838200" y="1749754"/>
            <a:ext cx="5616388" cy="5924314"/>
          </a:xfrm>
        </p:spPr>
        <p:txBody>
          <a:bodyPr>
            <a:normAutofit/>
          </a:bodyPr>
          <a:lstStyle/>
          <a:p>
            <a:pPr marL="342900" lvl="0" indent="-342900">
              <a:buFont typeface="+mj-lt"/>
              <a:buAutoNum type="arabicPeriod"/>
            </a:pPr>
            <a:r>
              <a:rPr lang="en-AU" sz="2000" dirty="0"/>
              <a:t> </a:t>
            </a:r>
          </a:p>
          <a:p>
            <a:endParaRPr lang="en-AU" sz="2000" dirty="0"/>
          </a:p>
        </p:txBody>
      </p:sp>
      <p:sp>
        <p:nvSpPr>
          <p:cNvPr id="5" name="Oval 4">
            <a:extLst>
              <a:ext uri="{FF2B5EF4-FFF2-40B4-BE49-F238E27FC236}">
                <a16:creationId xmlns:a16="http://schemas.microsoft.com/office/drawing/2014/main" id="{1F6027A2-075E-43DC-846E-6225183472AC}"/>
              </a:ext>
            </a:extLst>
          </p:cNvPr>
          <p:cNvSpPr/>
          <p:nvPr userDrawn="1"/>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B125E67-A27A-42E2-BD9F-6043CCA4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791" y="691992"/>
            <a:ext cx="523875" cy="523875"/>
          </a:xfrm>
          <a:prstGeom prst="rect">
            <a:avLst/>
          </a:prstGeom>
        </p:spPr>
      </p:pic>
    </p:spTree>
    <p:extLst>
      <p:ext uri="{BB962C8B-B14F-4D97-AF65-F5344CB8AC3E}">
        <p14:creationId xmlns:p14="http://schemas.microsoft.com/office/powerpoint/2010/main" val="120381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g">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596B-0E22-42EF-8443-66A3A9635A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642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ellow bg">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E3F0-08C2-4589-94FE-2FB7CC2118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288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ideas">
    <p:bg>
      <p:bgPr>
        <a:solidFill>
          <a:schemeClr val="bg1">
            <a:alpha val="20000"/>
          </a:schemeClr>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A2872EB-4843-4B13-A348-47FE12CF19AF}"/>
              </a:ext>
            </a:extLst>
          </p:cNvPr>
          <p:cNvSpPr>
            <a:spLocks noGrp="1"/>
          </p:cNvSpPr>
          <p:nvPr>
            <p:ph type="body" idx="13" hasCustomPrompt="1"/>
          </p:nvPr>
        </p:nvSpPr>
        <p:spPr>
          <a:xfrm>
            <a:off x="1573306" y="1048872"/>
            <a:ext cx="9045386" cy="5154220"/>
          </a:xfrm>
        </p:spPr>
        <p:txBody>
          <a:bodyPr lIns="180000" tIns="0" rIns="180000" bIns="0" anchor="ctr" anchorCtr="0">
            <a:noAutofit/>
          </a:bodyPr>
          <a:lstStyle>
            <a:lvl1pPr marL="0" indent="0" algn="ctr">
              <a:lnSpc>
                <a:spcPct val="100000"/>
              </a:lnSpc>
              <a:buNone/>
              <a:defRPr sz="4400" b="0"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76776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cus questions resources">
    <p:bg>
      <p:bgPr>
        <a:solidFill>
          <a:schemeClr val="bg1">
            <a:alpha val="20000"/>
          </a:schemeClr>
        </a:solidFill>
        <a:effectLst/>
      </p:bgPr>
    </p:bg>
    <p:spTree>
      <p:nvGrpSpPr>
        <p:cNvPr id="1" name=""/>
        <p:cNvGrpSpPr/>
        <p:nvPr/>
      </p:nvGrpSpPr>
      <p:grpSpPr>
        <a:xfrm>
          <a:off x="0" y="0"/>
          <a:ext cx="0" cy="0"/>
          <a:chOff x="0" y="0"/>
          <a:chExt cx="0" cy="0"/>
        </a:xfrm>
      </p:grpSpPr>
      <p:sp>
        <p:nvSpPr>
          <p:cNvPr id="12" name="Content Placeholder 7">
            <a:extLst>
              <a:ext uri="{FF2B5EF4-FFF2-40B4-BE49-F238E27FC236}">
                <a16:creationId xmlns:a16="http://schemas.microsoft.com/office/drawing/2014/main" id="{29282293-4CBE-48CF-8B43-8BDB94DB0898}"/>
              </a:ext>
            </a:extLst>
          </p:cNvPr>
          <p:cNvSpPr>
            <a:spLocks noGrp="1"/>
          </p:cNvSpPr>
          <p:nvPr>
            <p:ph sz="half" idx="2"/>
          </p:nvPr>
        </p:nvSpPr>
        <p:spPr>
          <a:xfrm>
            <a:off x="4322389" y="5396934"/>
            <a:ext cx="5034527" cy="1204905"/>
          </a:xfrm>
        </p:spPr>
        <p:txBody>
          <a:bodyPr>
            <a:normAutofit/>
          </a:bodyPr>
          <a:lstStyle>
            <a:lvl1pPr>
              <a:lnSpc>
                <a:spcPct val="100000"/>
              </a:lnSpc>
              <a:defRPr sz="2400"/>
            </a:lvl1pPr>
          </a:lstStyle>
          <a:p>
            <a:r>
              <a:rPr lang="en-US" dirty="0">
                <a:hlinkClick r:id="rId2"/>
              </a:rPr>
              <a:t>Democracy fact sheet</a:t>
            </a:r>
            <a:endParaRPr lang="en-US" dirty="0"/>
          </a:p>
        </p:txBody>
      </p:sp>
      <p:sp>
        <p:nvSpPr>
          <p:cNvPr id="13" name="Content Placeholder 10">
            <a:extLst>
              <a:ext uri="{FF2B5EF4-FFF2-40B4-BE49-F238E27FC236}">
                <a16:creationId xmlns:a16="http://schemas.microsoft.com/office/drawing/2014/main" id="{DF0BB30A-BEC8-4386-9D9C-0C4A6E7BA668}"/>
              </a:ext>
            </a:extLst>
          </p:cNvPr>
          <p:cNvSpPr>
            <a:spLocks noGrp="1"/>
          </p:cNvSpPr>
          <p:nvPr>
            <p:ph sz="half" idx="12"/>
          </p:nvPr>
        </p:nvSpPr>
        <p:spPr>
          <a:xfrm>
            <a:off x="4322389" y="1942790"/>
            <a:ext cx="6569729" cy="1742799"/>
          </a:xfrm>
        </p:spPr>
        <p:txBody>
          <a:bodyPr>
            <a:normAutofit/>
          </a:bodyPr>
          <a:lstStyle>
            <a:lvl1pPr>
              <a:lnSpc>
                <a:spcPct val="100000"/>
              </a:lnSpc>
              <a:defRPr sz="2400"/>
            </a:lvl1pPr>
          </a:lstStyle>
          <a:p>
            <a:pPr lvl="0"/>
            <a:r>
              <a:rPr lang="en-US" dirty="0"/>
              <a:t>What is a democracy?</a:t>
            </a:r>
            <a:endParaRPr lang="en-AU" dirty="0"/>
          </a:p>
          <a:p>
            <a:r>
              <a:rPr lang="en-US" dirty="0"/>
              <a:t>What democratic values are important to you?</a:t>
            </a:r>
          </a:p>
        </p:txBody>
      </p:sp>
      <p:pic>
        <p:nvPicPr>
          <p:cNvPr id="14" name="Graphic 13">
            <a:extLst>
              <a:ext uri="{FF2B5EF4-FFF2-40B4-BE49-F238E27FC236}">
                <a16:creationId xmlns:a16="http://schemas.microsoft.com/office/drawing/2014/main" id="{A0202D70-EF34-420E-8E33-EECB16949E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5318" y="4635849"/>
            <a:ext cx="1614337" cy="1710429"/>
          </a:xfrm>
          <a:prstGeom prst="rect">
            <a:avLst/>
          </a:prstGeom>
        </p:spPr>
      </p:pic>
      <p:pic>
        <p:nvPicPr>
          <p:cNvPr id="15" name="Graphic 14">
            <a:extLst>
              <a:ext uri="{FF2B5EF4-FFF2-40B4-BE49-F238E27FC236}">
                <a16:creationId xmlns:a16="http://schemas.microsoft.com/office/drawing/2014/main" id="{1DEAC0BB-9928-431B-B1B5-E4F1DC2903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89977" y="1182097"/>
            <a:ext cx="1537442" cy="2193115"/>
          </a:xfrm>
          <a:prstGeom prst="rect">
            <a:avLst/>
          </a:prstGeom>
        </p:spPr>
      </p:pic>
      <p:sp>
        <p:nvSpPr>
          <p:cNvPr id="16" name="Text Placeholder 8">
            <a:extLst>
              <a:ext uri="{FF2B5EF4-FFF2-40B4-BE49-F238E27FC236}">
                <a16:creationId xmlns:a16="http://schemas.microsoft.com/office/drawing/2014/main" id="{FDCCEDEA-1527-4739-948B-A455CBCC039F}"/>
              </a:ext>
            </a:extLst>
          </p:cNvPr>
          <p:cNvSpPr txBox="1">
            <a:spLocks/>
          </p:cNvSpPr>
          <p:nvPr userDrawn="1"/>
        </p:nvSpPr>
        <p:spPr>
          <a:xfrm>
            <a:off x="4322389" y="4860102"/>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Resource</a:t>
            </a:r>
            <a:endParaRPr lang="en-US" sz="2800" b="1" dirty="0"/>
          </a:p>
        </p:txBody>
      </p:sp>
      <p:cxnSp>
        <p:nvCxnSpPr>
          <p:cNvPr id="20" name="Straight Connector 19">
            <a:extLst>
              <a:ext uri="{FF2B5EF4-FFF2-40B4-BE49-F238E27FC236}">
                <a16:creationId xmlns:a16="http://schemas.microsoft.com/office/drawing/2014/main" id="{A41445FF-CE48-4CAD-90F7-EC805089F752}"/>
              </a:ext>
            </a:extLst>
          </p:cNvPr>
          <p:cNvCxnSpPr>
            <a:cxnSpLocks/>
          </p:cNvCxnSpPr>
          <p:nvPr userDrawn="1"/>
        </p:nvCxnSpPr>
        <p:spPr>
          <a:xfrm>
            <a:off x="1331259" y="4010773"/>
            <a:ext cx="9560859"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83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42C2-C8F5-49A0-B813-0BB7CD0120BA}"/>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3E5EFB7F-A06A-460D-88AA-403809982BE8}"/>
              </a:ext>
            </a:extLst>
          </p:cNvPr>
          <p:cNvSpPr>
            <a:spLocks noGrp="1"/>
          </p:cNvSpPr>
          <p:nvPr>
            <p:ph idx="1"/>
          </p:nvPr>
        </p:nvSpPr>
        <p:spPr>
          <a:xfrm>
            <a:off x="838200" y="1280968"/>
            <a:ext cx="9618233" cy="5728768"/>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09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1363992"/>
            <a:ext cx="5181600" cy="5764352"/>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6172200" y="1363992"/>
            <a:ext cx="5181600" cy="5764352"/>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92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ml L big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1363992"/>
            <a:ext cx="3626224" cy="5764352"/>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4668819" y="1363992"/>
            <a:ext cx="6684981" cy="576435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763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big L sml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7744610" y="1363992"/>
            <a:ext cx="3626224" cy="576435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849854" y="1363992"/>
            <a:ext cx="6684981" cy="576435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15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7389-7460-492E-8879-751A7C6EB796}"/>
              </a:ext>
            </a:extLst>
          </p:cNvPr>
          <p:cNvSpPr>
            <a:spLocks noGrp="1"/>
          </p:cNvSpPr>
          <p:nvPr>
            <p:ph type="title"/>
          </p:nvPr>
        </p:nvSpPr>
        <p:spPr>
          <a:xfrm>
            <a:off x="829030" y="687930"/>
            <a:ext cx="10515600" cy="474429"/>
          </a:xfrm>
        </p:spPr>
        <p:txBody>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2DD28ED0-8C8D-476A-A7FA-C84BBAD924EB}"/>
              </a:ext>
            </a:extLst>
          </p:cNvPr>
          <p:cNvSpPr>
            <a:spLocks noGrp="1"/>
          </p:cNvSpPr>
          <p:nvPr>
            <p:ph type="body" idx="1"/>
          </p:nvPr>
        </p:nvSpPr>
        <p:spPr>
          <a:xfrm>
            <a:off x="839790" y="1482581"/>
            <a:ext cx="5157787" cy="674459"/>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BA5A97-1C0B-424D-AEEA-6A6A8F1643B7}"/>
              </a:ext>
            </a:extLst>
          </p:cNvPr>
          <p:cNvSpPr>
            <a:spLocks noGrp="1"/>
          </p:cNvSpPr>
          <p:nvPr>
            <p:ph sz="half" idx="2"/>
          </p:nvPr>
        </p:nvSpPr>
        <p:spPr>
          <a:xfrm>
            <a:off x="839790" y="2216346"/>
            <a:ext cx="5157787"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C6CB551-B42E-4B01-93DB-728E3A75BBFC}"/>
              </a:ext>
            </a:extLst>
          </p:cNvPr>
          <p:cNvSpPr>
            <a:spLocks noGrp="1"/>
          </p:cNvSpPr>
          <p:nvPr>
            <p:ph type="body" sz="quarter" idx="3"/>
          </p:nvPr>
        </p:nvSpPr>
        <p:spPr>
          <a:xfrm>
            <a:off x="6172200" y="1482581"/>
            <a:ext cx="5183188" cy="674459"/>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50BB5C8-98B6-43A5-A879-820FB0359BE6}"/>
              </a:ext>
            </a:extLst>
          </p:cNvPr>
          <p:cNvSpPr>
            <a:spLocks noGrp="1"/>
          </p:cNvSpPr>
          <p:nvPr>
            <p:ph sz="quarter" idx="4"/>
          </p:nvPr>
        </p:nvSpPr>
        <p:spPr>
          <a:xfrm>
            <a:off x="6172200" y="2216346"/>
            <a:ext cx="5183188"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937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7389-7460-492E-8879-751A7C6EB796}"/>
              </a:ext>
            </a:extLst>
          </p:cNvPr>
          <p:cNvSpPr>
            <a:spLocks noGrp="1"/>
          </p:cNvSpPr>
          <p:nvPr>
            <p:ph type="title"/>
          </p:nvPr>
        </p:nvSpPr>
        <p:spPr>
          <a:xfrm>
            <a:off x="829030" y="687930"/>
            <a:ext cx="10515600" cy="474429"/>
          </a:xfrm>
        </p:spPr>
        <p:txBody>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2DD28ED0-8C8D-476A-A7FA-C84BBAD924EB}"/>
              </a:ext>
            </a:extLst>
          </p:cNvPr>
          <p:cNvSpPr>
            <a:spLocks noGrp="1"/>
          </p:cNvSpPr>
          <p:nvPr>
            <p:ph type="body" idx="1"/>
          </p:nvPr>
        </p:nvSpPr>
        <p:spPr>
          <a:xfrm>
            <a:off x="839790" y="1283382"/>
            <a:ext cx="9889942" cy="674459"/>
          </a:xfrm>
        </p:spPr>
        <p:txBody>
          <a:bodyPr anchor="t" anchorCtr="0">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BA5A97-1C0B-424D-AEEA-6A6A8F1643B7}"/>
              </a:ext>
            </a:extLst>
          </p:cNvPr>
          <p:cNvSpPr>
            <a:spLocks noGrp="1"/>
          </p:cNvSpPr>
          <p:nvPr>
            <p:ph sz="half" idx="2"/>
          </p:nvPr>
        </p:nvSpPr>
        <p:spPr>
          <a:xfrm>
            <a:off x="839790" y="2054296"/>
            <a:ext cx="5157787"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50BB5C8-98B6-43A5-A879-820FB0359BE6}"/>
              </a:ext>
            </a:extLst>
          </p:cNvPr>
          <p:cNvSpPr>
            <a:spLocks noGrp="1"/>
          </p:cNvSpPr>
          <p:nvPr>
            <p:ph sz="quarter" idx="4"/>
          </p:nvPr>
        </p:nvSpPr>
        <p:spPr>
          <a:xfrm>
            <a:off x="6172200" y="2054296"/>
            <a:ext cx="5183188"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03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DEFE8-C692-494A-82EE-17266EFC0DD5}"/>
              </a:ext>
            </a:extLst>
          </p:cNvPr>
          <p:cNvSpPr>
            <a:spLocks noGrp="1"/>
          </p:cNvSpPr>
          <p:nvPr>
            <p:ph type="title"/>
          </p:nvPr>
        </p:nvSpPr>
        <p:spPr>
          <a:xfrm>
            <a:off x="838200" y="711650"/>
            <a:ext cx="10515600" cy="37954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BF2CE6E-0820-483C-BC2C-8FEC09F65AB0}"/>
              </a:ext>
            </a:extLst>
          </p:cNvPr>
          <p:cNvSpPr>
            <a:spLocks noGrp="1"/>
          </p:cNvSpPr>
          <p:nvPr>
            <p:ph type="body" idx="1"/>
          </p:nvPr>
        </p:nvSpPr>
        <p:spPr>
          <a:xfrm>
            <a:off x="838200" y="1280968"/>
            <a:ext cx="10515600" cy="56338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489581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50" r:id="rId4"/>
    <p:sldLayoutId id="2147483652" r:id="rId5"/>
    <p:sldLayoutId id="2147483658" r:id="rId6"/>
    <p:sldLayoutId id="2147483659" r:id="rId7"/>
    <p:sldLayoutId id="2147483653" r:id="rId8"/>
    <p:sldLayoutId id="2147483662" r:id="rId9"/>
    <p:sldLayoutId id="2147483654" r:id="rId10"/>
    <p:sldLayoutId id="2147483655" r:id="rId11"/>
    <p:sldLayoutId id="2147483660" r:id="rId12"/>
    <p:sldLayoutId id="2147483664" r:id="rId13"/>
    <p:sldLayoutId id="2147483666" r:id="rId14"/>
    <p:sldLayoutId id="2147483665" r:id="rId15"/>
  </p:sldLayoutIdLs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peo.gov.au/understand-our-parliament/how-parliament-works/system-of-government/separation-of-powers/" TargetMode="Externa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peo.gov.au/understand-our-parliament/how-parliament-works/system-of-government/separation-of-powers/" TargetMode="External"/><Relationship Id="rId7" Type="http://schemas.openxmlformats.org/officeDocument/2006/relationships/image" Target="../media/image29.svg"/><Relationship Id="rId2" Type="http://schemas.openxmlformats.org/officeDocument/2006/relationships/hyperlink" Target="https://peo.gov.au/understand-our-parliament/parliament-and-its-people/government/government/" TargetMode="Externa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hyperlink" Target="https://www.aph.gov.au/About_Parliament/House_of_Representatives/Powers_practice_and_procedure/00_-_Infosheets/Infosheet_20_-_The_Australian_system_of_government" TargetMode="External"/><Relationship Id="rId4" Type="http://schemas.openxmlformats.org/officeDocument/2006/relationships/hyperlink" Target="https://peo.gov.au/understand-our-parliament/how-parliament-works/system-of-government/australian-system-of-governme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eo.gov.au/understand-our-parliament/parliament-and-its-people/people-in-parliament/independents/" TargetMode="External"/><Relationship Id="rId2" Type="http://schemas.openxmlformats.org/officeDocument/2006/relationships/hyperlink" Target="https://peo.gov.au/understand-our-parliament/parliament-and-its-people/people-in-parliament/political-partie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peo.gov.au/understand-our-parliament/parliament-and-its-people/people-in-parliament/political-parties/" TargetMode="External"/><Relationship Id="rId2" Type="http://schemas.openxmlformats.org/officeDocument/2006/relationships/hyperlink" Target="https://peo.gov.au/understand-our-parliament/parliament-and-its-people/people-in-parliament/independents/" TargetMode="Externa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www.aec.gov.au/Parties_and_Representatives/party_registration/Registered_parties/index.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peo.gov.au/understand-our-parliament/how-parliament-works/bills-and-laws/making-a-law/"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ausconstitution.peo.gov.au/chapter-i_part-v_powers-of-the-parliament.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peo.gov.au/understand-our-parliament/how-parliament-works/bills-and-laws/making-a-law/" TargetMode="External"/><Relationship Id="rId1" Type="http://schemas.openxmlformats.org/officeDocument/2006/relationships/slideLayout" Target="../slideLayouts/slideLayout5.xml"/><Relationship Id="rId4" Type="http://schemas.openxmlformats.org/officeDocument/2006/relationships/image" Target="../media/image45.svg"/></Relationships>
</file>

<file path=ppt/slides/_rels/slide3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aph.gov.au/About_Parliament/House_of_Representatives/Powers_practice_and_procedure/00_-_Infosheets/Infosheet_7_-_Making_Laws" TargetMode="External"/><Relationship Id="rId7" Type="http://schemas.openxmlformats.org/officeDocument/2006/relationships/image" Target="../media/image29.svg"/><Relationship Id="rId2" Type="http://schemas.openxmlformats.org/officeDocument/2006/relationships/hyperlink" Target="https://peo.gov.au/understand-our-parliament/how-parliament-works/bills-and-laws/making-a-law-in-the-australian-parliament/" TargetMode="Externa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hyperlink" Target="https://www.aph.gov.au/Parliamentary_Business/Bills_Legislation" TargetMode="External"/><Relationship Id="rId4" Type="http://schemas.openxmlformats.org/officeDocument/2006/relationships/hyperlink" Target="https://www.aph.gov.au/About_Parliament/Senate/Powers_practice_n_procedures/Senate_Briefs/Brief08"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peo.gov.au/understand-our-parliament/how-parliament-works/parliament-at-work/question-time/"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peo.gov.au/understand-our-parliament/parliament-and-its-people/house-of-representatives/the-house-of-representatives/"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peo.gov.au/understand-our-parliament/how-parliament-works/parliament-at-work/question-time/" TargetMode="External"/><Relationship Id="rId1" Type="http://schemas.openxmlformats.org/officeDocument/2006/relationships/slideLayout" Target="../slideLayouts/slideLayout5.xml"/><Relationship Id="rId4" Type="http://schemas.openxmlformats.org/officeDocument/2006/relationships/image" Target="../media/image45.svg"/></Relationships>
</file>

<file path=ppt/slides/_rels/slide4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hyperlink" Target="https://www.aph.gov.au/Parliamentary_Business/Hansard" TargetMode="External"/><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hyperlink" Target="https://www.aph.gov.au/News_and_Events/Watch_Parliament" TargetMode="Externa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hyperlink" Target="https://www.aph.gov.au/Parliamentary_Business/Chamber_documents/Senate_chamber_documents/Journals_of_the_Senate" TargetMode="External"/><Relationship Id="rId10" Type="http://schemas.openxmlformats.org/officeDocument/2006/relationships/image" Target="../media/image56.png"/><Relationship Id="rId4" Type="http://schemas.openxmlformats.org/officeDocument/2006/relationships/hyperlink" Target="https://www.aph.gov.au/Parliamentary_Business/Chamber_documents/HoR/Votes_and_Proceedings" TargetMode="External"/><Relationship Id="rId9" Type="http://schemas.openxmlformats.org/officeDocument/2006/relationships/image" Target="../media/image55.svg"/></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eo.gov.au/teach-our-parliament/classroom-activities/parliamentary-processes-and-practices/run-a-parliamentary-committee/" TargetMode="External"/><Relationship Id="rId1" Type="http://schemas.openxmlformats.org/officeDocument/2006/relationships/slideLayout" Target="../slideLayouts/slideLayout5.xml"/><Relationship Id="rId5" Type="http://schemas.openxmlformats.org/officeDocument/2006/relationships/hyperlink" Target="https://www.aph.gov.au/Parliamentary_Business/Committees" TargetMode="External"/><Relationship Id="rId4" Type="http://schemas.openxmlformats.org/officeDocument/2006/relationships/image" Target="../media/image8.svg"/></Relationships>
</file>

<file path=ppt/slides/_rels/slide46.xml.rels><?xml version="1.0" encoding="UTF-8" standalone="yes"?>
<Relationships xmlns="http://schemas.openxmlformats.org/package/2006/relationships"><Relationship Id="rId8" Type="http://schemas.openxmlformats.org/officeDocument/2006/relationships/hyperlink" Target="https://www.aph.gov.au/About_Parliament/Senate/Powers_practice_n_procedures/Senate_Briefs/Brief05" TargetMode="External"/><Relationship Id="rId3" Type="http://schemas.openxmlformats.org/officeDocument/2006/relationships/hyperlink" Target="https://peo.gov.au/understand-our-parliament/parliament-and-its-people/people-in-parliament/independents/" TargetMode="External"/><Relationship Id="rId7" Type="http://schemas.openxmlformats.org/officeDocument/2006/relationships/hyperlink" Target="https://www.aph.gov.au/About_Parliament/House_of_Representatives/Powers_practice_and_procedure/00_-_Infosheets/Infosheet_19_-_The_House_government_and_opposition" TargetMode="External"/><Relationship Id="rId2" Type="http://schemas.openxmlformats.org/officeDocument/2006/relationships/hyperlink" Target="https://peo.gov.au/understand-our-parliament/parliament-and-its-people/opposition/" TargetMode="External"/><Relationship Id="rId1" Type="http://schemas.openxmlformats.org/officeDocument/2006/relationships/slideLayout" Target="../slideLayouts/slideLayout4.xml"/><Relationship Id="rId6" Type="http://schemas.openxmlformats.org/officeDocument/2006/relationships/hyperlink" Target="https://peo.gov.au/understand-our-parliament/how-parliament-works/parliament-at-work/question-time-in-the-australian-parliament/" TargetMode="External"/><Relationship Id="rId11" Type="http://schemas.openxmlformats.org/officeDocument/2006/relationships/image" Target="../media/image29.svg"/><Relationship Id="rId5" Type="http://schemas.openxmlformats.org/officeDocument/2006/relationships/hyperlink" Target="https://peo.gov.au/understand-our-parliament/how-parliament-works/parliament-at-work/committees/" TargetMode="External"/><Relationship Id="rId10" Type="http://schemas.openxmlformats.org/officeDocument/2006/relationships/image" Target="../media/image28.png"/><Relationship Id="rId4" Type="http://schemas.openxmlformats.org/officeDocument/2006/relationships/hyperlink" Target="https://peo.gov.au/understand-our-parliament/how-parliament-works/parliament-at-work/senate-estimates/" TargetMode="External"/><Relationship Id="rId9" Type="http://schemas.openxmlformats.org/officeDocument/2006/relationships/hyperlink" Target="https://www.aph.gov.au/Parliamentary_Business/Committee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peo.gov.au/understand-our-parliament/parliament-and-its-people/people-in-parliament/press-galler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eo.gov.au/understand-our-parliament/parliament-and-its-people/government/government/" TargetMode="External"/><Relationship Id="rId1" Type="http://schemas.openxmlformats.org/officeDocument/2006/relationships/slideLayout" Target="../slideLayouts/slideLayout9.xml"/><Relationship Id="rId4" Type="http://schemas.openxmlformats.org/officeDocument/2006/relationships/image" Target="../media/image11.svg"/></Relationships>
</file>

<file path=ppt/slides/_rels/slide5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63.svg"/><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pressgallery.net.au/" TargetMode="External"/><Relationship Id="rId2" Type="http://schemas.openxmlformats.org/officeDocument/2006/relationships/hyperlink" Target="https://peo.gov.au/understand-our-parliament/parliament-and-its-people/people-in-parliament/press-gallery/" TargetMode="Externa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www.abc.net.au/education/media-literacy"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urveymonkey.com/r/2Y6H759"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eo.gov.au/understand-our-parliament/parliament-and-its-people/people-in-parliament/ministers-and-shadow-ministers/" TargetMode="External"/><Relationship Id="rId2" Type="http://schemas.openxmlformats.org/officeDocument/2006/relationships/hyperlink" Target="https://peo.gov.au/understand-our-parliament/parliament-and-its-people/people-in-parliament/prime-minister/" TargetMode="Externa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hyperlink" Target="https://peo.gov.au/understand-our-parliament/parliament-and-its-people/government/cabinet/" TargetMode="External"/><Relationship Id="rId4" Type="http://schemas.openxmlformats.org/officeDocument/2006/relationships/hyperlink" Target="https://peo.gov.au/understand-our-parliament/introducing-our-parliament/australian-parlia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B3A7BEB-88ED-4750-8FF4-61DD028836F4}"/>
              </a:ext>
            </a:extLst>
          </p:cNvPr>
          <p:cNvSpPr txBox="1">
            <a:spLocks/>
          </p:cNvSpPr>
          <p:nvPr/>
        </p:nvSpPr>
        <p:spPr>
          <a:xfrm>
            <a:off x="2095440" y="3295495"/>
            <a:ext cx="8001121" cy="7924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AU" sz="4400" b="0" dirty="0">
                <a:latin typeface="+mn-lt"/>
              </a:rPr>
              <a:t>Teacher Professional Learning</a:t>
            </a:r>
          </a:p>
        </p:txBody>
      </p:sp>
      <p:sp>
        <p:nvSpPr>
          <p:cNvPr id="15" name="Subtitle 2">
            <a:extLst>
              <a:ext uri="{FF2B5EF4-FFF2-40B4-BE49-F238E27FC236}">
                <a16:creationId xmlns:a16="http://schemas.microsoft.com/office/drawing/2014/main" id="{07F72A7E-8DF2-40F2-84B1-7FED318C4ED5}"/>
              </a:ext>
            </a:extLst>
          </p:cNvPr>
          <p:cNvSpPr txBox="1">
            <a:spLocks/>
          </p:cNvSpPr>
          <p:nvPr/>
        </p:nvSpPr>
        <p:spPr>
          <a:xfrm>
            <a:off x="3166098" y="4458280"/>
            <a:ext cx="5859804" cy="871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4800" dirty="0">
                <a:latin typeface="+mj-lt"/>
              </a:rPr>
              <a:t>OUR PARLIAMENT</a:t>
            </a:r>
          </a:p>
        </p:txBody>
      </p:sp>
      <p:pic>
        <p:nvPicPr>
          <p:cNvPr id="16" name="Picture 15">
            <a:extLst>
              <a:ext uri="{FF2B5EF4-FFF2-40B4-BE49-F238E27FC236}">
                <a16:creationId xmlns:a16="http://schemas.microsoft.com/office/drawing/2014/main" id="{AD7C52EB-DB21-489A-A10E-CE795BE0F7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4938" y="1376032"/>
            <a:ext cx="3462125" cy="1156195"/>
          </a:xfrm>
          <a:prstGeom prst="rect">
            <a:avLst/>
          </a:prstGeom>
        </p:spPr>
      </p:pic>
      <p:cxnSp>
        <p:nvCxnSpPr>
          <p:cNvPr id="17" name="Straight Connector 16">
            <a:extLst>
              <a:ext uri="{FF2B5EF4-FFF2-40B4-BE49-F238E27FC236}">
                <a16:creationId xmlns:a16="http://schemas.microsoft.com/office/drawing/2014/main" id="{4A01F58D-DB2A-491C-9B99-7E2BB69F2BDE}"/>
              </a:ext>
            </a:extLst>
          </p:cNvPr>
          <p:cNvCxnSpPr>
            <a:cxnSpLocks/>
          </p:cNvCxnSpPr>
          <p:nvPr/>
        </p:nvCxnSpPr>
        <p:spPr>
          <a:xfrm>
            <a:off x="2528452" y="4211385"/>
            <a:ext cx="7135096"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74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159F295-F9D5-499A-8FB1-74635CE5C505}"/>
              </a:ext>
            </a:extLst>
          </p:cNvPr>
          <p:cNvSpPr>
            <a:spLocks noGrp="1"/>
          </p:cNvSpPr>
          <p:nvPr>
            <p:ph idx="1"/>
          </p:nvPr>
        </p:nvSpPr>
        <p:spPr>
          <a:xfrm>
            <a:off x="838201" y="1051744"/>
            <a:ext cx="8656528" cy="6321247"/>
          </a:xfrm>
        </p:spPr>
        <p:txBody>
          <a:bodyPr/>
          <a:lstStyle/>
          <a:p>
            <a:pPr lvl="0"/>
            <a:r>
              <a:rPr lang="en-AU" dirty="0"/>
              <a:t>The Cabinet is made up of no more than 30 top-level ministers, including the Prime Minister. It usually meets weekly and the meetings generally last for a few hours. The Cabinet is the main decision-making group within the government. Cabinet's role is to direct government policy and make decisions about national issues, including which government bills—proposed laws—should be introduced in Parliament.</a:t>
            </a:r>
          </a:p>
          <a:p>
            <a:pPr lvl="0"/>
            <a:r>
              <a:rPr lang="en-AU" dirty="0"/>
              <a:t>Ministers receive a higher salary than other members of parliament because of their additional responsibilities. Federal ministers are allocated an area of responsibility for how Australia is run. This area of responsibility is known as a portfolio. Some examples of federal ministerial portfolios include health, environment, education, defence and immigration.</a:t>
            </a:r>
          </a:p>
          <a:p>
            <a:r>
              <a:rPr lang="en-AU" dirty="0"/>
              <a:t>If a minister needs to introduce a new law or change an existing one, they must first get the approval of the Cabinet. The minister then works with their government department to prepare the bill before it is considered by the Parliament. If the bill is passed, the minister and their department are then responsible for implementing or putting this law into action.</a:t>
            </a:r>
          </a:p>
        </p:txBody>
      </p:sp>
    </p:spTree>
    <p:extLst>
      <p:ext uri="{BB962C8B-B14F-4D97-AF65-F5344CB8AC3E}">
        <p14:creationId xmlns:p14="http://schemas.microsoft.com/office/powerpoint/2010/main" val="320788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A64E5F-74E3-4762-9D69-8FD70CDA70AA}"/>
              </a:ext>
            </a:extLst>
          </p:cNvPr>
          <p:cNvSpPr>
            <a:spLocks noGrp="1"/>
          </p:cNvSpPr>
          <p:nvPr>
            <p:ph type="title"/>
          </p:nvPr>
        </p:nvSpPr>
        <p:spPr>
          <a:xfrm>
            <a:off x="838200" y="1501170"/>
            <a:ext cx="10515600" cy="379546"/>
          </a:xfrm>
        </p:spPr>
        <p:txBody>
          <a:bodyPr/>
          <a:lstStyle/>
          <a:p>
            <a:r>
              <a:rPr lang="en-AU" dirty="0"/>
              <a:t>Responsible government</a:t>
            </a:r>
            <a:endParaRPr lang="en-US" dirty="0"/>
          </a:p>
        </p:txBody>
      </p:sp>
      <p:sp>
        <p:nvSpPr>
          <p:cNvPr id="4" name="Content Placeholder 3">
            <a:extLst>
              <a:ext uri="{FF2B5EF4-FFF2-40B4-BE49-F238E27FC236}">
                <a16:creationId xmlns:a16="http://schemas.microsoft.com/office/drawing/2014/main" id="{653B244B-8580-494B-AC51-DDB47EB87857}"/>
              </a:ext>
            </a:extLst>
          </p:cNvPr>
          <p:cNvSpPr>
            <a:spLocks noGrp="1"/>
          </p:cNvSpPr>
          <p:nvPr>
            <p:ph idx="1"/>
          </p:nvPr>
        </p:nvSpPr>
        <p:spPr>
          <a:xfrm>
            <a:off x="838200" y="2070488"/>
            <a:ext cx="5023981" cy="4906508"/>
          </a:xfrm>
        </p:spPr>
        <p:txBody>
          <a:bodyPr/>
          <a:lstStyle/>
          <a:p>
            <a:pPr marL="0" indent="0">
              <a:lnSpc>
                <a:spcPct val="100000"/>
              </a:lnSpc>
              <a:buNone/>
            </a:pPr>
            <a:r>
              <a:rPr lang="en-AU" dirty="0"/>
              <a:t>To remain in government, a party or coalition must maintain the support of the majority of members in the House of Representatives. This is part of the principle of responsible government. It ensures that the government is accountable to the Parliament. In Australia, the principle of responsible government works together with the principle of the separation of powers to guide the way in which law is made and managed (see </a:t>
            </a:r>
            <a:r>
              <a:rPr lang="en-AU" u="sng" dirty="0">
                <a:hlinkClick r:id="rId2"/>
              </a:rPr>
              <a:t>Separation of Powers: Parliament, Executive and Judiciary</a:t>
            </a:r>
            <a:r>
              <a:rPr lang="en-AU" dirty="0"/>
              <a:t>).</a:t>
            </a:r>
          </a:p>
          <a:p>
            <a:pPr>
              <a:lnSpc>
                <a:spcPct val="100000"/>
              </a:lnSpc>
            </a:pPr>
            <a:endParaRPr lang="en-US" dirty="0"/>
          </a:p>
        </p:txBody>
      </p:sp>
      <p:pic>
        <p:nvPicPr>
          <p:cNvPr id="9" name="Graphic 8">
            <a:extLst>
              <a:ext uri="{FF2B5EF4-FFF2-40B4-BE49-F238E27FC236}">
                <a16:creationId xmlns:a16="http://schemas.microsoft.com/office/drawing/2014/main" id="{1FA33A10-FA83-45B9-AB28-0D58AABA46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3492" y="2070488"/>
            <a:ext cx="3453006" cy="3478775"/>
          </a:xfrm>
          <a:prstGeom prst="rect">
            <a:avLst/>
          </a:prstGeom>
        </p:spPr>
      </p:pic>
    </p:spTree>
    <p:extLst>
      <p:ext uri="{BB962C8B-B14F-4D97-AF65-F5344CB8AC3E}">
        <p14:creationId xmlns:p14="http://schemas.microsoft.com/office/powerpoint/2010/main" val="267455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BC95-BE47-4D46-81AD-B8A6B50D573C}"/>
              </a:ext>
            </a:extLst>
          </p:cNvPr>
          <p:cNvSpPr>
            <a:spLocks noGrp="1"/>
          </p:cNvSpPr>
          <p:nvPr>
            <p:ph type="title"/>
          </p:nvPr>
        </p:nvSpPr>
        <p:spPr>
          <a:xfrm>
            <a:off x="838200" y="711650"/>
            <a:ext cx="4585570" cy="929260"/>
          </a:xfrm>
        </p:spPr>
        <p:txBody>
          <a:bodyPr/>
          <a:lstStyle/>
          <a:p>
            <a:r>
              <a:rPr lang="en-AU" dirty="0"/>
              <a:t>Hung parliament and minority government</a:t>
            </a:r>
            <a:endParaRPr lang="en-US" dirty="0"/>
          </a:p>
        </p:txBody>
      </p:sp>
      <p:sp>
        <p:nvSpPr>
          <p:cNvPr id="3" name="Content Placeholder 2">
            <a:extLst>
              <a:ext uri="{FF2B5EF4-FFF2-40B4-BE49-F238E27FC236}">
                <a16:creationId xmlns:a16="http://schemas.microsoft.com/office/drawing/2014/main" id="{F193499C-D32D-4EBA-BF81-32225B166792}"/>
              </a:ext>
            </a:extLst>
          </p:cNvPr>
          <p:cNvSpPr>
            <a:spLocks noGrp="1"/>
          </p:cNvSpPr>
          <p:nvPr>
            <p:ph idx="1"/>
          </p:nvPr>
        </p:nvSpPr>
        <p:spPr>
          <a:xfrm>
            <a:off x="838201" y="1660513"/>
            <a:ext cx="4742328" cy="5900749"/>
          </a:xfrm>
        </p:spPr>
        <p:txBody>
          <a:bodyPr>
            <a:normAutofit/>
          </a:bodyPr>
          <a:lstStyle/>
          <a:p>
            <a:pPr lvl="0" fontAlgn="t">
              <a:lnSpc>
                <a:spcPct val="100000"/>
              </a:lnSpc>
            </a:pPr>
            <a:r>
              <a:rPr lang="en-AU" dirty="0"/>
              <a:t>If no political party or coalition achieves a majority in the House of Representatives, the result is called a hung parliament. It is still possible for a government to be formed if a majority can be achieved through agreement with independent and/or minor party members. This type of government is known as a minority government.</a:t>
            </a:r>
          </a:p>
          <a:p>
            <a:pPr lvl="0" fontAlgn="t">
              <a:lnSpc>
                <a:spcPct val="100000"/>
              </a:lnSpc>
            </a:pPr>
            <a:r>
              <a:rPr lang="en-AU" dirty="0"/>
              <a:t>However, if the independent/minor party members withdraw their support and the government loses its majority it will cease to be able to govern. </a:t>
            </a:r>
          </a:p>
          <a:p>
            <a:pPr>
              <a:lnSpc>
                <a:spcPct val="100000"/>
              </a:lnSpc>
            </a:pPr>
            <a:r>
              <a:rPr lang="en-AU" dirty="0"/>
              <a:t>The number of members supporting the government can be tested in the House of Representatives if a vote of no confidence in the government is called.</a:t>
            </a:r>
          </a:p>
        </p:txBody>
      </p:sp>
      <p:sp>
        <p:nvSpPr>
          <p:cNvPr id="4" name="Content Placeholder 2">
            <a:extLst>
              <a:ext uri="{FF2B5EF4-FFF2-40B4-BE49-F238E27FC236}">
                <a16:creationId xmlns:a16="http://schemas.microsoft.com/office/drawing/2014/main" id="{623C16BF-4843-45CC-821D-CD555C9EA646}"/>
              </a:ext>
            </a:extLst>
          </p:cNvPr>
          <p:cNvSpPr txBox="1">
            <a:spLocks/>
          </p:cNvSpPr>
          <p:nvPr/>
        </p:nvSpPr>
        <p:spPr>
          <a:xfrm>
            <a:off x="5970740" y="786806"/>
            <a:ext cx="5878882" cy="379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t>MINORITY GOVERNMENT IN THE 43RD PARLIAMENT</a:t>
            </a:r>
            <a:endParaRPr lang="en-AU" dirty="0"/>
          </a:p>
        </p:txBody>
      </p:sp>
      <p:pic>
        <p:nvPicPr>
          <p:cNvPr id="5" name="Picture 2">
            <a:extLst>
              <a:ext uri="{FF2B5EF4-FFF2-40B4-BE49-F238E27FC236}">
                <a16:creationId xmlns:a16="http://schemas.microsoft.com/office/drawing/2014/main" id="{963D3C4D-E8C4-43B3-B48E-0A0C66E214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611473" y="1443761"/>
            <a:ext cx="4599481" cy="565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95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11650"/>
            <a:ext cx="10628552" cy="506336"/>
          </a:xfrm>
          <a:solidFill>
            <a:schemeClr val="tx2"/>
          </a:solidFill>
        </p:spPr>
        <p:txBody>
          <a:bodyPr lIns="936000" tIns="72000" bIns="54000" anchor="ctr" anchorCtr="0"/>
          <a:lstStyle/>
          <a:p>
            <a:r>
              <a:rPr lang="en-AU" sz="3200" spc="200" dirty="0">
                <a:solidFill>
                  <a:srgbClr val="FFFFFF"/>
                </a:solidFill>
              </a:rPr>
              <a:t>CLASS ACTIVITY</a:t>
            </a:r>
          </a:p>
        </p:txBody>
      </p:sp>
      <p:sp>
        <p:nvSpPr>
          <p:cNvPr id="3" name="Content Placeholder 2"/>
          <p:cNvSpPr>
            <a:spLocks noGrp="1"/>
          </p:cNvSpPr>
          <p:nvPr>
            <p:ph sz="half" idx="1"/>
          </p:nvPr>
        </p:nvSpPr>
        <p:spPr>
          <a:xfrm>
            <a:off x="838200" y="1749754"/>
            <a:ext cx="7529186" cy="4212635"/>
          </a:xfrm>
        </p:spPr>
        <p:txBody>
          <a:bodyPr>
            <a:normAutofit/>
          </a:bodyPr>
          <a:lstStyle/>
          <a:p>
            <a:pPr marL="0" indent="0">
              <a:buNone/>
            </a:pPr>
            <a:r>
              <a:rPr lang="en-AU" dirty="0">
                <a:latin typeface="+mj-lt"/>
              </a:rPr>
              <a:t>Create political parties</a:t>
            </a:r>
          </a:p>
          <a:p>
            <a:pPr lvl="0"/>
            <a:r>
              <a:rPr lang="en-AU" dirty="0"/>
              <a:t>Take 10 minutes to decide who your party is and what your party platform should be.</a:t>
            </a:r>
          </a:p>
          <a:p>
            <a:pPr lvl="0"/>
            <a:r>
              <a:rPr lang="en-AU" dirty="0"/>
              <a:t>Answer these questions:</a:t>
            </a:r>
          </a:p>
          <a:p>
            <a:pPr lvl="1"/>
            <a:r>
              <a:rPr lang="en-AU" dirty="0"/>
              <a:t>What is your party’s full name?</a:t>
            </a:r>
          </a:p>
          <a:p>
            <a:pPr lvl="1"/>
            <a:r>
              <a:rPr lang="en-AU" dirty="0"/>
              <a:t>Who is your party leader? </a:t>
            </a:r>
          </a:p>
          <a:p>
            <a:pPr lvl="1"/>
            <a:r>
              <a:rPr lang="en-AU" dirty="0"/>
              <a:t>What are your party’s main beliefs? (party platform)</a:t>
            </a:r>
          </a:p>
          <a:p>
            <a:pPr lvl="1"/>
            <a:r>
              <a:rPr lang="en-AU" dirty="0"/>
              <a:t>What are three policies—plans of action—which your party would like to implement? (party policies)</a:t>
            </a:r>
          </a:p>
        </p:txBody>
      </p:sp>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791" y="691992"/>
            <a:ext cx="523875" cy="523875"/>
          </a:xfrm>
          <a:prstGeom prst="rect">
            <a:avLst/>
          </a:prstGeom>
        </p:spPr>
      </p:pic>
    </p:spTree>
    <p:extLst>
      <p:ext uri="{BB962C8B-B14F-4D97-AF65-F5344CB8AC3E}">
        <p14:creationId xmlns:p14="http://schemas.microsoft.com/office/powerpoint/2010/main" val="46097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8972" y="1653437"/>
            <a:ext cx="5781370" cy="379546"/>
          </a:xfrm>
        </p:spPr>
        <p:txBody>
          <a:bodyPr/>
          <a:lstStyle/>
          <a:p>
            <a:r>
              <a:rPr lang="en-AU" dirty="0"/>
              <a:t>Additional resources</a:t>
            </a:r>
          </a:p>
        </p:txBody>
      </p:sp>
      <p:sp>
        <p:nvSpPr>
          <p:cNvPr id="3" name="Content Placeholder 2"/>
          <p:cNvSpPr>
            <a:spLocks noGrp="1"/>
          </p:cNvSpPr>
          <p:nvPr>
            <p:ph idx="1"/>
          </p:nvPr>
        </p:nvSpPr>
        <p:spPr>
          <a:xfrm>
            <a:off x="5688972" y="2222755"/>
            <a:ext cx="5534839" cy="4263787"/>
          </a:xfrm>
        </p:spPr>
        <p:txBody>
          <a:bodyPr/>
          <a:lstStyle/>
          <a:p>
            <a:pPr marL="0" indent="0">
              <a:buNone/>
            </a:pPr>
            <a:r>
              <a:rPr lang="en-AU" dirty="0">
                <a:latin typeface="+mj-lt"/>
              </a:rPr>
              <a:t>PEO resources</a:t>
            </a:r>
          </a:p>
          <a:p>
            <a:pPr lvl="0"/>
            <a:r>
              <a:rPr lang="en-AU" dirty="0"/>
              <a:t>Fact sheet - </a:t>
            </a:r>
            <a:r>
              <a:rPr lang="en-AU" dirty="0">
                <a:hlinkClick r:id="rId2"/>
              </a:rPr>
              <a:t>Government</a:t>
            </a:r>
            <a:endParaRPr lang="en-AU" dirty="0"/>
          </a:p>
          <a:p>
            <a:pPr lvl="0"/>
            <a:r>
              <a:rPr lang="en-AU" dirty="0"/>
              <a:t>Fact sheet – </a:t>
            </a:r>
            <a:r>
              <a:rPr lang="en-AU" u="sng" dirty="0">
                <a:hlinkClick r:id="rId3"/>
              </a:rPr>
              <a:t>Separation of Powers</a:t>
            </a:r>
            <a:endParaRPr lang="en-AU" u="sng" dirty="0"/>
          </a:p>
          <a:p>
            <a:pPr lvl="0"/>
            <a:r>
              <a:rPr lang="en-AU" dirty="0"/>
              <a:t>Fact sheet – </a:t>
            </a:r>
            <a:r>
              <a:rPr lang="en-AU" dirty="0">
                <a:hlinkClick r:id="rId4"/>
              </a:rPr>
              <a:t>Australian system of government</a:t>
            </a:r>
            <a:endParaRPr lang="en-AU" dirty="0"/>
          </a:p>
          <a:p>
            <a:pPr marL="0" indent="0">
              <a:spcBef>
                <a:spcPts val="1800"/>
              </a:spcBef>
              <a:buNone/>
            </a:pPr>
            <a:r>
              <a:rPr lang="en-AU" dirty="0">
                <a:latin typeface="+mj-lt"/>
              </a:rPr>
              <a:t>Other resources</a:t>
            </a:r>
          </a:p>
          <a:p>
            <a:r>
              <a:rPr lang="en-AU" dirty="0"/>
              <a:t>House of Representatives – </a:t>
            </a:r>
            <a:r>
              <a:rPr lang="en-AU" u="sng" dirty="0">
                <a:hlinkClick r:id="rId5"/>
              </a:rPr>
              <a:t>The Australian System of Government</a:t>
            </a:r>
            <a:endParaRPr lang="en-AU" dirty="0"/>
          </a:p>
        </p:txBody>
      </p:sp>
      <p:pic>
        <p:nvPicPr>
          <p:cNvPr id="4" name="Graphic 3">
            <a:extLst>
              <a:ext uri="{FF2B5EF4-FFF2-40B4-BE49-F238E27FC236}">
                <a16:creationId xmlns:a16="http://schemas.microsoft.com/office/drawing/2014/main" id="{47C13E22-B38A-4AF2-B6E5-65BEA3CDE6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8189" y="1734119"/>
            <a:ext cx="3863078" cy="4093024"/>
          </a:xfrm>
          <a:prstGeom prst="rect">
            <a:avLst/>
          </a:prstGeom>
        </p:spPr>
      </p:pic>
    </p:spTree>
    <p:extLst>
      <p:ext uri="{BB962C8B-B14F-4D97-AF65-F5344CB8AC3E}">
        <p14:creationId xmlns:p14="http://schemas.microsoft.com/office/powerpoint/2010/main" val="288743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MODULE 9</a:t>
            </a:r>
          </a:p>
        </p:txBody>
      </p:sp>
      <p:sp>
        <p:nvSpPr>
          <p:cNvPr id="5" name="Subtitle 4"/>
          <p:cNvSpPr>
            <a:spLocks noGrp="1"/>
          </p:cNvSpPr>
          <p:nvPr>
            <p:ph type="subTitle" idx="1"/>
          </p:nvPr>
        </p:nvSpPr>
        <p:spPr/>
        <p:txBody>
          <a:bodyPr/>
          <a:lstStyle/>
          <a:p>
            <a:r>
              <a:rPr lang="en-AU" dirty="0"/>
              <a:t>Parties and independents</a:t>
            </a:r>
          </a:p>
        </p:txBody>
      </p:sp>
    </p:spTree>
    <p:extLst>
      <p:ext uri="{BB962C8B-B14F-4D97-AF65-F5344CB8AC3E}">
        <p14:creationId xmlns:p14="http://schemas.microsoft.com/office/powerpoint/2010/main" val="147965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p:txBody>
          <a:bodyPr/>
          <a:lstStyle/>
          <a:p>
            <a:pPr>
              <a:spcBef>
                <a:spcPts val="2400"/>
              </a:spcBef>
            </a:pPr>
            <a:endParaRPr lang="en-AU" dirty="0"/>
          </a:p>
          <a:p>
            <a:pPr lvl="0">
              <a:spcBef>
                <a:spcPts val="2400"/>
              </a:spcBef>
            </a:pPr>
            <a:r>
              <a:rPr lang="en-AU" dirty="0"/>
              <a:t>In this module you will learn that:</a:t>
            </a:r>
          </a:p>
          <a:p>
            <a:pPr>
              <a:spcBef>
                <a:spcPts val="2400"/>
              </a:spcBef>
            </a:pPr>
            <a:r>
              <a:rPr lang="en-AU" dirty="0"/>
              <a:t>Most members of parliament belong to a political party.</a:t>
            </a:r>
          </a:p>
          <a:p>
            <a:pPr>
              <a:spcBef>
                <a:spcPts val="2400"/>
              </a:spcBef>
            </a:pPr>
            <a:r>
              <a:rPr lang="en-AU" dirty="0"/>
              <a:t>Political </a:t>
            </a:r>
            <a:r>
              <a:rPr lang="en-AU"/>
              <a:t>parties help </a:t>
            </a:r>
            <a:r>
              <a:rPr lang="en-AU" dirty="0"/>
              <a:t>shape our Parliament.</a:t>
            </a:r>
            <a:endParaRPr lang="en-US" sz="2800" dirty="0"/>
          </a:p>
        </p:txBody>
      </p:sp>
    </p:spTree>
    <p:extLst>
      <p:ext uri="{BB962C8B-B14F-4D97-AF65-F5344CB8AC3E}">
        <p14:creationId xmlns:p14="http://schemas.microsoft.com/office/powerpoint/2010/main" val="249226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2D10C61-F4FC-46FB-810A-11C24A691FBA}"/>
              </a:ext>
            </a:extLst>
          </p:cNvPr>
          <p:cNvSpPr>
            <a:spLocks noGrp="1"/>
          </p:cNvSpPr>
          <p:nvPr>
            <p:ph sz="half" idx="2"/>
          </p:nvPr>
        </p:nvSpPr>
        <p:spPr/>
        <p:txBody>
          <a:bodyPr>
            <a:normAutofit/>
          </a:bodyPr>
          <a:lstStyle/>
          <a:p>
            <a:r>
              <a:rPr lang="en-AU" sz="2400" dirty="0">
                <a:hlinkClick r:id="rId2"/>
              </a:rPr>
              <a:t>Political parties</a:t>
            </a:r>
            <a:endParaRPr lang="en-AU" sz="2400" dirty="0"/>
          </a:p>
          <a:p>
            <a:r>
              <a:rPr lang="en-AU" dirty="0">
                <a:hlinkClick r:id="rId3"/>
              </a:rPr>
              <a:t>Independents</a:t>
            </a:r>
            <a:endParaRPr lang="en-AU" sz="2400" dirty="0"/>
          </a:p>
        </p:txBody>
      </p:sp>
      <p:sp>
        <p:nvSpPr>
          <p:cNvPr id="11" name="Content Placeholder 10">
            <a:extLst>
              <a:ext uri="{FF2B5EF4-FFF2-40B4-BE49-F238E27FC236}">
                <a16:creationId xmlns:a16="http://schemas.microsoft.com/office/drawing/2014/main" id="{56AF296B-4C71-4E60-8962-E5C6DE13EBAB}"/>
              </a:ext>
            </a:extLst>
          </p:cNvPr>
          <p:cNvSpPr>
            <a:spLocks noGrp="1"/>
          </p:cNvSpPr>
          <p:nvPr>
            <p:ph sz="half" idx="12"/>
          </p:nvPr>
        </p:nvSpPr>
        <p:spPr>
          <a:xfrm>
            <a:off x="4322389" y="1754900"/>
            <a:ext cx="6569729" cy="1742799"/>
          </a:xfrm>
        </p:spPr>
        <p:txBody>
          <a:bodyPr>
            <a:normAutofit/>
          </a:bodyPr>
          <a:lstStyle/>
          <a:p>
            <a:r>
              <a:rPr lang="en-AU" dirty="0"/>
              <a:t>What is the role of political parties in our society and our Parliament?</a:t>
            </a:r>
          </a:p>
          <a:p>
            <a:r>
              <a:rPr lang="en-AU" dirty="0"/>
              <a:t>How is an independent different from a member of a political party?</a:t>
            </a:r>
          </a:p>
        </p:txBody>
      </p:sp>
      <p:sp>
        <p:nvSpPr>
          <p:cNvPr id="7" name="Text Placeholder 8">
            <a:extLst>
              <a:ext uri="{FF2B5EF4-FFF2-40B4-BE49-F238E27FC236}">
                <a16:creationId xmlns:a16="http://schemas.microsoft.com/office/drawing/2014/main" id="{D86E3CAF-4A59-428D-9E21-18649F752C61}"/>
              </a:ext>
            </a:extLst>
          </p:cNvPr>
          <p:cNvSpPr txBox="1">
            <a:spLocks/>
          </p:cNvSpPr>
          <p:nvPr/>
        </p:nvSpPr>
        <p:spPr>
          <a:xfrm>
            <a:off x="4322389" y="1218068"/>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Focus questions</a:t>
            </a:r>
            <a:endParaRPr lang="en-US" sz="2800" b="1" dirty="0"/>
          </a:p>
        </p:txBody>
      </p:sp>
    </p:spTree>
    <p:extLst>
      <p:ext uri="{BB962C8B-B14F-4D97-AF65-F5344CB8AC3E}">
        <p14:creationId xmlns:p14="http://schemas.microsoft.com/office/powerpoint/2010/main" val="235577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327436-7CF8-495A-9BB2-F846498E0FD8}"/>
              </a:ext>
            </a:extLst>
          </p:cNvPr>
          <p:cNvSpPr>
            <a:spLocks noGrp="1"/>
          </p:cNvSpPr>
          <p:nvPr>
            <p:ph type="title"/>
          </p:nvPr>
        </p:nvSpPr>
        <p:spPr/>
        <p:txBody>
          <a:bodyPr/>
          <a:lstStyle/>
          <a:p>
            <a:r>
              <a:rPr lang="en-AU" dirty="0"/>
              <a:t>Political parties</a:t>
            </a:r>
            <a:endParaRPr lang="en-US" dirty="0"/>
          </a:p>
        </p:txBody>
      </p:sp>
      <p:sp>
        <p:nvSpPr>
          <p:cNvPr id="8" name="Content Placeholder 7">
            <a:extLst>
              <a:ext uri="{FF2B5EF4-FFF2-40B4-BE49-F238E27FC236}">
                <a16:creationId xmlns:a16="http://schemas.microsoft.com/office/drawing/2014/main" id="{F2544090-7EAE-4775-8596-40D2B0D4964B}"/>
              </a:ext>
            </a:extLst>
          </p:cNvPr>
          <p:cNvSpPr>
            <a:spLocks noGrp="1"/>
          </p:cNvSpPr>
          <p:nvPr>
            <p:ph idx="1"/>
          </p:nvPr>
        </p:nvSpPr>
        <p:spPr>
          <a:xfrm>
            <a:off x="838200" y="1280968"/>
            <a:ext cx="9996814" cy="2499663"/>
          </a:xfrm>
        </p:spPr>
        <p:txBody>
          <a:bodyPr/>
          <a:lstStyle/>
          <a:p>
            <a:pPr>
              <a:lnSpc>
                <a:spcPct val="100000"/>
              </a:lnSpc>
            </a:pPr>
            <a:r>
              <a:rPr lang="en-AU" dirty="0"/>
              <a:t>A political party is an organisation that represents a particular group of people or set of ideas. It aims to have members elected to Parliament so their ideas can affect the way Australia is governed.</a:t>
            </a:r>
          </a:p>
          <a:p>
            <a:pPr>
              <a:lnSpc>
                <a:spcPct val="100000"/>
              </a:lnSpc>
            </a:pPr>
            <a:r>
              <a:rPr lang="en-AU" dirty="0"/>
              <a:t>Political parties often have branches located around Australia. Party members in each branch suggest ideas for party policies. They help choose, or preselect, party candidates for local, state and federal elections. They also assist with election campaigns, distribute 'how to vote' cards on Election Day, and help scrutinise the counting of votes.</a:t>
            </a:r>
          </a:p>
          <a:p>
            <a:pPr marL="0" indent="0">
              <a:lnSpc>
                <a:spcPct val="100000"/>
              </a:lnSpc>
              <a:buNone/>
            </a:pPr>
            <a:endParaRPr lang="en-US" dirty="0"/>
          </a:p>
        </p:txBody>
      </p:sp>
      <p:sp>
        <p:nvSpPr>
          <p:cNvPr id="4" name="Rectangle 3">
            <a:extLst>
              <a:ext uri="{FF2B5EF4-FFF2-40B4-BE49-F238E27FC236}">
                <a16:creationId xmlns:a16="http://schemas.microsoft.com/office/drawing/2014/main" id="{25150DEC-7B9C-4BAA-BBE4-03AC042ACCDF}"/>
              </a:ext>
            </a:extLst>
          </p:cNvPr>
          <p:cNvSpPr/>
          <p:nvPr/>
        </p:nvSpPr>
        <p:spPr>
          <a:xfrm>
            <a:off x="838201" y="3694830"/>
            <a:ext cx="4962524" cy="3477875"/>
          </a:xfrm>
          <a:prstGeom prst="rect">
            <a:avLst/>
          </a:prstGeom>
        </p:spPr>
        <p:txBody>
          <a:bodyPr wrap="square">
            <a:spAutoFit/>
          </a:bodyPr>
          <a:lstStyle/>
          <a:p>
            <a:pPr marL="230400" indent="-230400">
              <a:lnSpc>
                <a:spcPct val="100000"/>
              </a:lnSpc>
              <a:buFont typeface="Arial" panose="020B0604020202020204" pitchFamily="34" charset="0"/>
              <a:buChar char="•"/>
            </a:pPr>
            <a:r>
              <a:rPr lang="en-AU" sz="2000" dirty="0"/>
              <a:t>Before a political party can enter a candidate in an election, it must officially register with the Australian Electoral Commission. It</a:t>
            </a:r>
            <a:r>
              <a:rPr lang="en-US" dirty="0"/>
              <a:t> </a:t>
            </a:r>
            <a:r>
              <a:rPr lang="en-AU" sz="2000" dirty="0"/>
              <a:t>also has to meet certain regulations under the Electoral Act, such as having a written constitution and at least 1500</a:t>
            </a:r>
            <a:r>
              <a:rPr lang="en-US" dirty="0"/>
              <a:t> </a:t>
            </a:r>
            <a:r>
              <a:rPr lang="en-AU" sz="2000" dirty="0"/>
              <a:t>members who are eligible to be on the electoral roll or have at least one member of the party who is a Senator or Member of the House of Representatives.</a:t>
            </a:r>
          </a:p>
        </p:txBody>
      </p:sp>
      <p:pic>
        <p:nvPicPr>
          <p:cNvPr id="5" name="Picture 4">
            <a:extLst>
              <a:ext uri="{FF2B5EF4-FFF2-40B4-BE49-F238E27FC236}">
                <a16:creationId xmlns:a16="http://schemas.microsoft.com/office/drawing/2014/main" id="{A3196237-0BEF-540C-EF14-BA046C210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677" y="2745167"/>
            <a:ext cx="3132045" cy="4427538"/>
          </a:xfrm>
          <a:prstGeom prst="rect">
            <a:avLst/>
          </a:prstGeom>
        </p:spPr>
      </p:pic>
    </p:spTree>
    <p:extLst>
      <p:ext uri="{BB962C8B-B14F-4D97-AF65-F5344CB8AC3E}">
        <p14:creationId xmlns:p14="http://schemas.microsoft.com/office/powerpoint/2010/main" val="188751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19C5-5964-4685-828F-86F8EEB5D47C}"/>
              </a:ext>
            </a:extLst>
          </p:cNvPr>
          <p:cNvSpPr>
            <a:spLocks noGrp="1"/>
          </p:cNvSpPr>
          <p:nvPr>
            <p:ph type="title"/>
          </p:nvPr>
        </p:nvSpPr>
        <p:spPr/>
        <p:txBody>
          <a:bodyPr/>
          <a:lstStyle/>
          <a:p>
            <a:r>
              <a:rPr lang="en-US" dirty="0"/>
              <a:t>Parliamentary parties</a:t>
            </a:r>
          </a:p>
        </p:txBody>
      </p:sp>
      <p:sp>
        <p:nvSpPr>
          <p:cNvPr id="3" name="Content Placeholder 2">
            <a:extLst>
              <a:ext uri="{FF2B5EF4-FFF2-40B4-BE49-F238E27FC236}">
                <a16:creationId xmlns:a16="http://schemas.microsoft.com/office/drawing/2014/main" id="{E1C0B798-D067-4FE4-8ADD-045C4D56F884}"/>
              </a:ext>
            </a:extLst>
          </p:cNvPr>
          <p:cNvSpPr>
            <a:spLocks noGrp="1"/>
          </p:cNvSpPr>
          <p:nvPr>
            <p:ph idx="1"/>
          </p:nvPr>
        </p:nvSpPr>
        <p:spPr>
          <a:xfrm>
            <a:off x="838201" y="1280968"/>
            <a:ext cx="8870576" cy="5728768"/>
          </a:xfrm>
        </p:spPr>
        <p:txBody>
          <a:bodyPr/>
          <a:lstStyle/>
          <a:p>
            <a:pPr>
              <a:lnSpc>
                <a:spcPct val="100000"/>
              </a:lnSpc>
            </a:pPr>
            <a:r>
              <a:rPr lang="en-AU" dirty="0"/>
              <a:t>A political party becomes a parliamentary party when it has party members elected to a parliament at the federal, state or territory level.</a:t>
            </a:r>
          </a:p>
          <a:p>
            <a:pPr>
              <a:lnSpc>
                <a:spcPct val="100000"/>
              </a:lnSpc>
            </a:pPr>
            <a:r>
              <a:rPr lang="en-AU" dirty="0"/>
              <a:t>Parliamentary parties are powerful because their members work as a team and generally vote the same way on issues before the parliament.</a:t>
            </a:r>
          </a:p>
          <a:p>
            <a:pPr>
              <a:lnSpc>
                <a:spcPct val="100000"/>
              </a:lnSpc>
            </a:pPr>
            <a:r>
              <a:rPr lang="en-AU" dirty="0"/>
              <a:t>During sitting weeks, each parliamentary party has a party meeting which is held in their party room.</a:t>
            </a:r>
          </a:p>
          <a:p>
            <a:pPr>
              <a:lnSpc>
                <a:spcPct val="100000"/>
              </a:lnSpc>
            </a:pPr>
            <a:r>
              <a:rPr lang="en-AU" dirty="0"/>
              <a:t>The main purpose of party meetings is to decide how the party will work as a team in the Parliament. In party meetings, members of parliament may:</a:t>
            </a:r>
          </a:p>
          <a:p>
            <a:pPr lvl="1">
              <a:lnSpc>
                <a:spcPct val="100000"/>
              </a:lnSpc>
            </a:pPr>
            <a:r>
              <a:rPr lang="en-AU" dirty="0"/>
              <a:t>elect office-holders such as the party leader, ministers and the whips (team managers)</a:t>
            </a:r>
          </a:p>
          <a:p>
            <a:pPr lvl="1">
              <a:lnSpc>
                <a:spcPct val="100000"/>
              </a:lnSpc>
            </a:pPr>
            <a:r>
              <a:rPr lang="en-AU" dirty="0"/>
              <a:t>debate and make decisions about party policy</a:t>
            </a:r>
          </a:p>
          <a:p>
            <a:pPr lvl="1">
              <a:lnSpc>
                <a:spcPct val="100000"/>
              </a:lnSpc>
            </a:pPr>
            <a:r>
              <a:rPr lang="en-AU" dirty="0"/>
              <a:t>discuss tactics and organise party members to speak on particular bills</a:t>
            </a:r>
          </a:p>
          <a:p>
            <a:pPr lvl="1">
              <a:lnSpc>
                <a:spcPct val="100000"/>
              </a:lnSpc>
            </a:pPr>
            <a:r>
              <a:rPr lang="en-AU" dirty="0"/>
              <a:t>resolve potential conflict and differences of opinion to ensure party unity.</a:t>
            </a:r>
          </a:p>
          <a:p>
            <a:pPr>
              <a:lnSpc>
                <a:spcPct val="100000"/>
              </a:lnSpc>
            </a:pPr>
            <a:r>
              <a:rPr lang="en-AU" dirty="0"/>
              <a:t>Party meetings are only for party members and are confidential.</a:t>
            </a:r>
          </a:p>
        </p:txBody>
      </p:sp>
    </p:spTree>
    <p:extLst>
      <p:ext uri="{BB962C8B-B14F-4D97-AF65-F5344CB8AC3E}">
        <p14:creationId xmlns:p14="http://schemas.microsoft.com/office/powerpoint/2010/main" val="208823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42BD91C-E055-42A0-83CB-10FC369EA5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319" y="967944"/>
            <a:ext cx="12738850" cy="3902800"/>
          </a:xfrm>
          <a:prstGeom prst="rect">
            <a:avLst/>
          </a:prstGeom>
        </p:spPr>
      </p:pic>
      <p:sp>
        <p:nvSpPr>
          <p:cNvPr id="4" name="Title 3"/>
          <p:cNvSpPr>
            <a:spLocks noGrp="1"/>
          </p:cNvSpPr>
          <p:nvPr>
            <p:ph type="ctrTitle"/>
          </p:nvPr>
        </p:nvSpPr>
        <p:spPr/>
        <p:txBody>
          <a:bodyPr/>
          <a:lstStyle/>
          <a:p>
            <a:r>
              <a:rPr lang="en-AU" dirty="0"/>
              <a:t>MODULE 8</a:t>
            </a:r>
          </a:p>
        </p:txBody>
      </p:sp>
      <p:sp>
        <p:nvSpPr>
          <p:cNvPr id="5" name="Subtitle 4"/>
          <p:cNvSpPr>
            <a:spLocks noGrp="1"/>
          </p:cNvSpPr>
          <p:nvPr>
            <p:ph type="subTitle" idx="1"/>
          </p:nvPr>
        </p:nvSpPr>
        <p:spPr/>
        <p:txBody>
          <a:bodyPr/>
          <a:lstStyle/>
          <a:p>
            <a:r>
              <a:rPr lang="en-AU" dirty="0"/>
              <a:t>Formation of government</a:t>
            </a:r>
          </a:p>
        </p:txBody>
      </p:sp>
    </p:spTree>
    <p:extLst>
      <p:ext uri="{BB962C8B-B14F-4D97-AF65-F5344CB8AC3E}">
        <p14:creationId xmlns:p14="http://schemas.microsoft.com/office/powerpoint/2010/main" val="2409108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36D0-333F-4C4E-A72B-035525B9185D}"/>
              </a:ext>
            </a:extLst>
          </p:cNvPr>
          <p:cNvSpPr>
            <a:spLocks noGrp="1"/>
          </p:cNvSpPr>
          <p:nvPr>
            <p:ph type="title"/>
          </p:nvPr>
        </p:nvSpPr>
        <p:spPr/>
        <p:txBody>
          <a:bodyPr/>
          <a:lstStyle/>
          <a:p>
            <a:r>
              <a:rPr lang="en-AU" dirty="0"/>
              <a:t>Coalitions</a:t>
            </a:r>
            <a:endParaRPr lang="en-US" dirty="0"/>
          </a:p>
        </p:txBody>
      </p:sp>
      <p:sp>
        <p:nvSpPr>
          <p:cNvPr id="3" name="Content Placeholder 2">
            <a:extLst>
              <a:ext uri="{FF2B5EF4-FFF2-40B4-BE49-F238E27FC236}">
                <a16:creationId xmlns:a16="http://schemas.microsoft.com/office/drawing/2014/main" id="{6066BFD7-21E3-4E21-BADB-F4DCE9C6CC59}"/>
              </a:ext>
            </a:extLst>
          </p:cNvPr>
          <p:cNvSpPr>
            <a:spLocks noGrp="1"/>
          </p:cNvSpPr>
          <p:nvPr>
            <p:ph idx="1"/>
          </p:nvPr>
        </p:nvSpPr>
        <p:spPr>
          <a:xfrm>
            <a:off x="838200" y="1280968"/>
            <a:ext cx="10084496" cy="5728768"/>
          </a:xfrm>
        </p:spPr>
        <p:txBody>
          <a:bodyPr/>
          <a:lstStyle/>
          <a:p>
            <a:pPr>
              <a:lnSpc>
                <a:spcPct val="100000"/>
              </a:lnSpc>
            </a:pPr>
            <a:r>
              <a:rPr lang="en-AU" dirty="0"/>
              <a:t>A coalition is formed when two or more political parties join together. In a parliament, parties may form a coalition to create a bigger group and gain more power.</a:t>
            </a:r>
          </a:p>
          <a:p>
            <a:pPr>
              <a:lnSpc>
                <a:spcPct val="100000"/>
              </a:lnSpc>
            </a:pPr>
            <a:r>
              <a:rPr lang="en-AU" dirty="0"/>
              <a:t>In the federal Parliament, parties that form a coalition sit next to each other in the House of Representatives and Senate. They generally vote the same way, although they may have different ideas on particular bills—proposed laws. Each party in a coalition usually holds separate party meetings.</a:t>
            </a:r>
          </a:p>
          <a:p>
            <a:pPr>
              <a:lnSpc>
                <a:spcPct val="100000"/>
              </a:lnSpc>
            </a:pPr>
            <a:r>
              <a:rPr lang="en-AU" dirty="0"/>
              <a:t>A coalition that forms federal government may choose several ways of working together. For example:</a:t>
            </a:r>
          </a:p>
          <a:p>
            <a:pPr lvl="1">
              <a:lnSpc>
                <a:spcPct val="100000"/>
              </a:lnSpc>
            </a:pPr>
            <a:r>
              <a:rPr lang="en-AU" dirty="0"/>
              <a:t>the Prime Minister is usually drawn from the larger party</a:t>
            </a:r>
          </a:p>
          <a:p>
            <a:pPr lvl="1">
              <a:lnSpc>
                <a:spcPct val="100000"/>
              </a:lnSpc>
            </a:pPr>
            <a:r>
              <a:rPr lang="en-AU" dirty="0"/>
              <a:t>the Deputy Prime Minister is usually drawn from the smaller party</a:t>
            </a:r>
          </a:p>
          <a:p>
            <a:pPr lvl="1">
              <a:lnSpc>
                <a:spcPct val="100000"/>
              </a:lnSpc>
            </a:pPr>
            <a:r>
              <a:rPr lang="en-AU" dirty="0"/>
              <a:t>ministries may be shared between the two parties according to the ratio of seats held by the two parties.</a:t>
            </a:r>
          </a:p>
          <a:p>
            <a:pPr>
              <a:lnSpc>
                <a:spcPct val="100000"/>
              </a:lnSpc>
            </a:pPr>
            <a:r>
              <a:rPr lang="en-AU" dirty="0"/>
              <a:t>The Liberal Party of Australia and the </a:t>
            </a:r>
            <a:br>
              <a:rPr lang="en-AU" dirty="0"/>
            </a:br>
            <a:r>
              <a:rPr lang="en-AU" dirty="0"/>
              <a:t>Nationals have formed the longest-running </a:t>
            </a:r>
            <a:br>
              <a:rPr lang="en-AU" dirty="0"/>
            </a:br>
            <a:r>
              <a:rPr lang="en-AU" dirty="0"/>
              <a:t>coalition in the federal Parliament.</a:t>
            </a:r>
          </a:p>
        </p:txBody>
      </p:sp>
      <p:pic>
        <p:nvPicPr>
          <p:cNvPr id="5" name="Picture 4">
            <a:extLst>
              <a:ext uri="{FF2B5EF4-FFF2-40B4-BE49-F238E27FC236}">
                <a16:creationId xmlns:a16="http://schemas.microsoft.com/office/drawing/2014/main" id="{FF9D22DE-D2D0-4BE2-B6DE-D56F688615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17434" y="5099346"/>
            <a:ext cx="2286741" cy="228674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B9576A6-B53F-4BCD-8692-67083E3A0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227" y="5955184"/>
            <a:ext cx="2286741" cy="402130"/>
          </a:xfrm>
          <a:prstGeom prst="rect">
            <a:avLst/>
          </a:prstGeom>
        </p:spPr>
      </p:pic>
    </p:spTree>
    <p:extLst>
      <p:ext uri="{BB962C8B-B14F-4D97-AF65-F5344CB8AC3E}">
        <p14:creationId xmlns:p14="http://schemas.microsoft.com/office/powerpoint/2010/main" val="342381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1B0F-A45B-4C46-82B6-D04DF3F174B4}"/>
              </a:ext>
            </a:extLst>
          </p:cNvPr>
          <p:cNvSpPr>
            <a:spLocks noGrp="1"/>
          </p:cNvSpPr>
          <p:nvPr>
            <p:ph type="title"/>
          </p:nvPr>
        </p:nvSpPr>
        <p:spPr>
          <a:xfrm>
            <a:off x="838200" y="1162586"/>
            <a:ext cx="10515600" cy="379546"/>
          </a:xfrm>
        </p:spPr>
        <p:txBody>
          <a:bodyPr/>
          <a:lstStyle/>
          <a:p>
            <a:r>
              <a:rPr lang="en-AU" dirty="0"/>
              <a:t>Minor parties</a:t>
            </a:r>
            <a:endParaRPr lang="en-US" dirty="0"/>
          </a:p>
        </p:txBody>
      </p:sp>
      <p:sp>
        <p:nvSpPr>
          <p:cNvPr id="3" name="Content Placeholder 2">
            <a:extLst>
              <a:ext uri="{FF2B5EF4-FFF2-40B4-BE49-F238E27FC236}">
                <a16:creationId xmlns:a16="http://schemas.microsoft.com/office/drawing/2014/main" id="{F13E7C75-8FCB-4DAA-9E61-D0D235226A48}"/>
              </a:ext>
            </a:extLst>
          </p:cNvPr>
          <p:cNvSpPr>
            <a:spLocks noGrp="1"/>
          </p:cNvSpPr>
          <p:nvPr>
            <p:ph idx="1"/>
          </p:nvPr>
        </p:nvSpPr>
        <p:spPr>
          <a:xfrm>
            <a:off x="838201" y="1731904"/>
            <a:ext cx="5257800" cy="5728768"/>
          </a:xfrm>
        </p:spPr>
        <p:txBody>
          <a:bodyPr/>
          <a:lstStyle/>
          <a:p>
            <a:pPr>
              <a:lnSpc>
                <a:spcPct val="100000"/>
              </a:lnSpc>
            </a:pPr>
            <a:r>
              <a:rPr lang="en-AU" dirty="0"/>
              <a:t>Minor parties only have a small number of members elected to Parliament. They may form part of the government or the opposition through a coalition or agreement with another party. If this is not the case, they sit with the independents on the seats that curve around at the end of each chamber. These seats are commonly called crossbenches.</a:t>
            </a:r>
          </a:p>
          <a:p>
            <a:pPr>
              <a:lnSpc>
                <a:spcPct val="100000"/>
              </a:lnSpc>
            </a:pPr>
            <a:r>
              <a:rPr lang="en-AU" dirty="0"/>
              <a:t>Sometimes minor parties can hold the balance of power. This means that their vote may decide the outcome of an issue if the government and opposition disagree.</a:t>
            </a:r>
          </a:p>
        </p:txBody>
      </p:sp>
      <p:pic>
        <p:nvPicPr>
          <p:cNvPr id="6" name="Picture 5" descr="A close up of a sign&#10;&#10;Description automatically generated">
            <a:extLst>
              <a:ext uri="{FF2B5EF4-FFF2-40B4-BE49-F238E27FC236}">
                <a16:creationId xmlns:a16="http://schemas.microsoft.com/office/drawing/2014/main" id="{27876BF8-A7C6-47FF-AF05-33FB519512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6750" y="3085096"/>
            <a:ext cx="1207993" cy="1511192"/>
          </a:xfrm>
          <a:prstGeom prst="rect">
            <a:avLst/>
          </a:prstGeom>
        </p:spPr>
      </p:pic>
      <p:pic>
        <p:nvPicPr>
          <p:cNvPr id="8" name="Picture 7">
            <a:extLst>
              <a:ext uri="{FF2B5EF4-FFF2-40B4-BE49-F238E27FC236}">
                <a16:creationId xmlns:a16="http://schemas.microsoft.com/office/drawing/2014/main" id="{4A86ADD6-79AB-4B6B-8BF2-E562BFBF82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70931" y="3091794"/>
            <a:ext cx="1742635" cy="1511192"/>
          </a:xfrm>
          <a:prstGeom prst="rect">
            <a:avLst/>
          </a:prstGeom>
        </p:spPr>
      </p:pic>
      <p:pic>
        <p:nvPicPr>
          <p:cNvPr id="10" name="Picture 9">
            <a:extLst>
              <a:ext uri="{FF2B5EF4-FFF2-40B4-BE49-F238E27FC236}">
                <a16:creationId xmlns:a16="http://schemas.microsoft.com/office/drawing/2014/main" id="{AF17CE8F-3561-4A75-B10C-EBAE79D3F1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64858" y="5239052"/>
            <a:ext cx="2180250" cy="626508"/>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0E224236-5480-4CE6-BFF0-6A510F7CBD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2897" y="4852584"/>
            <a:ext cx="2001137" cy="1399444"/>
          </a:xfrm>
          <a:prstGeom prst="rect">
            <a:avLst/>
          </a:prstGeom>
        </p:spPr>
      </p:pic>
      <p:pic>
        <p:nvPicPr>
          <p:cNvPr id="15" name="Picture 14">
            <a:extLst>
              <a:ext uri="{FF2B5EF4-FFF2-40B4-BE49-F238E27FC236}">
                <a16:creationId xmlns:a16="http://schemas.microsoft.com/office/drawing/2014/main" id="{F3F7EEB0-CA41-4524-A0DE-9A0FDE5CBB3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470456" y="1835386"/>
            <a:ext cx="2069242" cy="779159"/>
          </a:xfrm>
          <a:prstGeom prst="rect">
            <a:avLst/>
          </a:prstGeom>
        </p:spPr>
      </p:pic>
      <p:pic>
        <p:nvPicPr>
          <p:cNvPr id="1028" name="Picture 4" descr="Image">
            <a:extLst>
              <a:ext uri="{FF2B5EF4-FFF2-40B4-BE49-F238E27FC236}">
                <a16:creationId xmlns:a16="http://schemas.microsoft.com/office/drawing/2014/main" id="{185A13E8-38E1-0317-C060-A725953B2D7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500" b="95250" l="4000" r="94750">
                        <a14:foregroundMark x1="35000" y1="49000" x2="35000" y2="49000"/>
                        <a14:foregroundMark x1="35250" y1="49000" x2="52750" y2="39250"/>
                        <a14:foregroundMark x1="52750" y1="39250" x2="74250" y2="48000"/>
                        <a14:foregroundMark x1="74250" y1="48000" x2="44750" y2="62500"/>
                        <a14:foregroundMark x1="44750" y1="62500" x2="27750" y2="46000"/>
                        <a14:foregroundMark x1="27750" y1="46000" x2="62000" y2="30250"/>
                        <a14:foregroundMark x1="62000" y1="30250" x2="79500" y2="55500"/>
                        <a14:foregroundMark x1="79500" y1="55500" x2="43000" y2="70250"/>
                        <a14:foregroundMark x1="43000" y1="70250" x2="23750" y2="62750"/>
                        <a14:foregroundMark x1="23750" y1="62750" x2="23250" y2="56250"/>
                        <a14:foregroundMark x1="69250" y1="29000" x2="54250" y2="25250"/>
                        <a14:foregroundMark x1="54250" y1="25250" x2="16500" y2="40250"/>
                        <a14:foregroundMark x1="16500" y1="40250" x2="33000" y2="73250"/>
                        <a14:foregroundMark x1="33000" y1="73250" x2="70750" y2="72750"/>
                        <a14:foregroundMark x1="70750" y1="72750" x2="73000" y2="37750"/>
                        <a14:foregroundMark x1="73000" y1="37750" x2="65750" y2="23500"/>
                        <a14:foregroundMark x1="65750" y1="23500" x2="65750" y2="23250"/>
                        <a14:foregroundMark x1="34250" y1="43500" x2="65750" y2="47500"/>
                        <a14:foregroundMark x1="67500" y1="63250" x2="64000" y2="67250"/>
                        <a14:foregroundMark x1="41750" y1="51000" x2="41750" y2="51000"/>
                        <a14:foregroundMark x1="47250" y1="52250" x2="31750" y2="57250"/>
                        <a14:foregroundMark x1="31750" y1="57250" x2="26500" y2="47000"/>
                        <a14:foregroundMark x1="55000" y1="53250" x2="45000" y2="46000"/>
                        <a14:foregroundMark x1="54500" y1="34000" x2="34500" y2="38000"/>
                        <a14:foregroundMark x1="34500" y1="38000" x2="29250" y2="46750"/>
                        <a14:foregroundMark x1="45000" y1="34000" x2="50750" y2="43250"/>
                        <a14:foregroundMark x1="46250" y1="42000" x2="46250" y2="42000"/>
                        <a14:foregroundMark x1="33750" y1="46250" x2="33750" y2="46250"/>
                        <a14:foregroundMark x1="32750" y1="46250" x2="38750" y2="50000"/>
                        <a14:foregroundMark x1="26750" y1="46750" x2="30000" y2="59500"/>
                        <a14:foregroundMark x1="30000" y1="59500" x2="26750" y2="57250"/>
                        <a14:foregroundMark x1="9500" y1="49750" x2="9500" y2="49750"/>
                        <a14:foregroundMark x1="46750" y1="9000" x2="46750" y2="9000"/>
                        <a14:foregroundMark x1="49500" y1="4750" x2="49500" y2="4750"/>
                        <a14:foregroundMark x1="64000" y1="5500" x2="64000" y2="5500"/>
                        <a14:foregroundMark x1="64000" y1="5500" x2="64000" y2="5500"/>
                        <a14:foregroundMark x1="64000" y1="5500" x2="64000" y2="5500"/>
                        <a14:foregroundMark x1="64000" y1="5500" x2="64000" y2="5500"/>
                        <a14:foregroundMark x1="55750" y1="51500" x2="55750" y2="51500"/>
                        <a14:foregroundMark x1="55750" y1="51750" x2="56250" y2="53250"/>
                        <a14:foregroundMark x1="46500" y1="34750" x2="48500" y2="29000"/>
                        <a14:foregroundMark x1="92250" y1="49000" x2="92250" y2="49000"/>
                        <a14:foregroundMark x1="46500" y1="89750" x2="46500" y2="89750"/>
                        <a14:foregroundMark x1="48750" y1="93250" x2="48750" y2="93250"/>
                        <a14:foregroundMark x1="49000" y1="95250" x2="49000" y2="95250"/>
                        <a14:foregroundMark x1="49000" y1="95250" x2="49000" y2="95250"/>
                        <a14:foregroundMark x1="49000" y1="95250" x2="20250" y2="82000"/>
                        <a14:foregroundMark x1="20250" y1="82000" x2="9750" y2="69250"/>
                        <a14:foregroundMark x1="9750" y1="69250" x2="5750" y2="42250"/>
                        <a14:foregroundMark x1="12250" y1="22750" x2="6500" y2="34500"/>
                        <a14:foregroundMark x1="6500" y1="34500" x2="4000" y2="59250"/>
                        <a14:foregroundMark x1="11250" y1="23500" x2="36750" y2="6250"/>
                        <a14:foregroundMark x1="36750" y1="6250" x2="55750" y2="4500"/>
                        <a14:foregroundMark x1="55750" y1="4500" x2="66500" y2="7250"/>
                        <a14:foregroundMark x1="66500" y1="7250" x2="87750" y2="24750"/>
                        <a14:foregroundMark x1="87750" y1="24750" x2="89750" y2="27500"/>
                        <a14:foregroundMark x1="90250" y1="28000" x2="94500" y2="41000"/>
                        <a14:foregroundMark x1="94500" y1="41000" x2="91750" y2="61500"/>
                        <a14:foregroundMark x1="94750" y1="46500" x2="93500" y2="63000"/>
                        <a14:foregroundMark x1="93500" y1="63000" x2="86500" y2="77500"/>
                      </a14:backgroundRemoval>
                    </a14:imgEffect>
                  </a14:imgLayer>
                </a14:imgProps>
              </a:ext>
              <a:ext uri="{28A0092B-C50C-407E-A947-70E740481C1C}">
                <a14:useLocalDpi xmlns:a14="http://schemas.microsoft.com/office/drawing/2010/main" val="0"/>
              </a:ext>
            </a:extLst>
          </a:blip>
          <a:srcRect/>
          <a:stretch>
            <a:fillRect/>
          </a:stretch>
        </p:blipFill>
        <p:spPr bwMode="auto">
          <a:xfrm>
            <a:off x="10245386" y="1835386"/>
            <a:ext cx="1381988" cy="138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7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7016-97E3-4E0E-A82B-0192185F67CA}"/>
              </a:ext>
            </a:extLst>
          </p:cNvPr>
          <p:cNvSpPr>
            <a:spLocks noGrp="1"/>
          </p:cNvSpPr>
          <p:nvPr>
            <p:ph type="title"/>
          </p:nvPr>
        </p:nvSpPr>
        <p:spPr>
          <a:xfrm>
            <a:off x="2003120" y="1425633"/>
            <a:ext cx="10515600" cy="379546"/>
          </a:xfrm>
        </p:spPr>
        <p:txBody>
          <a:bodyPr/>
          <a:lstStyle/>
          <a:p>
            <a:r>
              <a:rPr lang="en-AU" dirty="0"/>
              <a:t>Independents</a:t>
            </a:r>
            <a:endParaRPr lang="en-US" dirty="0"/>
          </a:p>
        </p:txBody>
      </p:sp>
      <p:sp>
        <p:nvSpPr>
          <p:cNvPr id="3" name="Content Placeholder 2">
            <a:extLst>
              <a:ext uri="{FF2B5EF4-FFF2-40B4-BE49-F238E27FC236}">
                <a16:creationId xmlns:a16="http://schemas.microsoft.com/office/drawing/2014/main" id="{084BCBF3-EC32-4309-BACD-EDD3DC60DBB5}"/>
              </a:ext>
            </a:extLst>
          </p:cNvPr>
          <p:cNvSpPr>
            <a:spLocks noGrp="1"/>
          </p:cNvSpPr>
          <p:nvPr>
            <p:ph idx="1"/>
          </p:nvPr>
        </p:nvSpPr>
        <p:spPr>
          <a:xfrm>
            <a:off x="2003121" y="1994951"/>
            <a:ext cx="6790150" cy="5728768"/>
          </a:xfrm>
        </p:spPr>
        <p:txBody>
          <a:bodyPr/>
          <a:lstStyle/>
          <a:p>
            <a:pPr>
              <a:lnSpc>
                <a:spcPct val="100000"/>
              </a:lnSpc>
            </a:pPr>
            <a:r>
              <a:rPr lang="en-AU" dirty="0"/>
              <a:t>An independent is a member of parliament who does not belong to a political party. They can be elected to either the House of Representatives or the Senate.</a:t>
            </a:r>
          </a:p>
          <a:p>
            <a:pPr>
              <a:lnSpc>
                <a:spcPct val="100000"/>
              </a:lnSpc>
            </a:pPr>
            <a:r>
              <a:rPr lang="en-AU" dirty="0"/>
              <a:t>As well as taking part in debate on government bills presented to the Parliament, an independent can introduce their own bills. These are called private members' or private senators' bills. Introducing a private bill enables an independent to suggest a new law on an issue that they think is important that the Parliament is not addressing. Since private bills cannot pass without the support of the majority, they are usually defeated.</a:t>
            </a:r>
          </a:p>
          <a:p>
            <a:pPr>
              <a:lnSpc>
                <a:spcPct val="100000"/>
              </a:lnSpc>
            </a:pPr>
            <a:r>
              <a:rPr lang="en-AU" dirty="0"/>
              <a:t>Independents usually sit on the seats that curve around at the end of the chamber. These seats are commonly called crossbenches.</a:t>
            </a:r>
          </a:p>
        </p:txBody>
      </p:sp>
      <p:pic>
        <p:nvPicPr>
          <p:cNvPr id="5" name="Picture 4">
            <a:extLst>
              <a:ext uri="{FF2B5EF4-FFF2-40B4-BE49-F238E27FC236}">
                <a16:creationId xmlns:a16="http://schemas.microsoft.com/office/drawing/2014/main" id="{7A2FAA5A-4641-4FC5-9A3D-4BA7083035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1992" y="101320"/>
            <a:ext cx="1133493" cy="7446304"/>
          </a:xfrm>
          <a:prstGeom prst="rect">
            <a:avLst/>
          </a:prstGeom>
        </p:spPr>
      </p:pic>
      <p:pic>
        <p:nvPicPr>
          <p:cNvPr id="6" name="Graphic 5">
            <a:extLst>
              <a:ext uri="{FF2B5EF4-FFF2-40B4-BE49-F238E27FC236}">
                <a16:creationId xmlns:a16="http://schemas.microsoft.com/office/drawing/2014/main" id="{5253138A-EE7B-4773-B755-33BF48DDD3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5959" y="2134958"/>
            <a:ext cx="1796667" cy="4128056"/>
          </a:xfrm>
          <a:prstGeom prst="rect">
            <a:avLst/>
          </a:prstGeom>
        </p:spPr>
      </p:pic>
    </p:spTree>
    <p:extLst>
      <p:ext uri="{BB962C8B-B14F-4D97-AF65-F5344CB8AC3E}">
        <p14:creationId xmlns:p14="http://schemas.microsoft.com/office/powerpoint/2010/main" val="4280847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9888DC-FAA1-45BE-B34F-4766DCED5344}"/>
              </a:ext>
            </a:extLst>
          </p:cNvPr>
          <p:cNvSpPr>
            <a:spLocks noGrp="1"/>
          </p:cNvSpPr>
          <p:nvPr>
            <p:ph type="title"/>
          </p:nvPr>
        </p:nvSpPr>
        <p:spPr>
          <a:xfrm>
            <a:off x="838200" y="1475737"/>
            <a:ext cx="10515600" cy="492281"/>
          </a:xfrm>
        </p:spPr>
        <p:txBody>
          <a:bodyPr/>
          <a:lstStyle/>
          <a:p>
            <a:r>
              <a:rPr lang="en-AU" sz="2800" b="1" dirty="0"/>
              <a:t>Food for thought</a:t>
            </a:r>
          </a:p>
        </p:txBody>
      </p:sp>
      <p:sp>
        <p:nvSpPr>
          <p:cNvPr id="6" name="Content Placeholder 2">
            <a:extLst>
              <a:ext uri="{FF2B5EF4-FFF2-40B4-BE49-F238E27FC236}">
                <a16:creationId xmlns:a16="http://schemas.microsoft.com/office/drawing/2014/main" id="{B6D21788-ADEF-40CB-8CBE-2103117D15FD}"/>
              </a:ext>
            </a:extLst>
          </p:cNvPr>
          <p:cNvSpPr txBox="1">
            <a:spLocks/>
          </p:cNvSpPr>
          <p:nvPr/>
        </p:nvSpPr>
        <p:spPr>
          <a:xfrm>
            <a:off x="838201" y="2107686"/>
            <a:ext cx="6088692" cy="57287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00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Think of some issues that are important in your community. How might these issues be approached by a conservative party, a progressive party and an independent?</a:t>
            </a:r>
          </a:p>
          <a:p>
            <a:pPr marL="39600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How do Australians make political choices? Why might someone vote for a particular party or independent?</a:t>
            </a:r>
          </a:p>
          <a:p>
            <a:pPr marL="39600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What is the role of the crossbench in Parliament? </a:t>
            </a:r>
            <a:endParaRPr lang="en-US" sz="2000" dirty="0">
              <a:solidFill>
                <a:srgbClr val="FF0000"/>
              </a:solidFill>
            </a:endParaRPr>
          </a:p>
        </p:txBody>
      </p:sp>
      <p:pic>
        <p:nvPicPr>
          <p:cNvPr id="7" name="Picture 6" descr="A picture containing light&#10;&#10;Description automatically generated">
            <a:extLst>
              <a:ext uri="{FF2B5EF4-FFF2-40B4-BE49-F238E27FC236}">
                <a16:creationId xmlns:a16="http://schemas.microsoft.com/office/drawing/2014/main" id="{56EAEB10-05A0-4509-B790-89C8BC77D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971" y="1968019"/>
            <a:ext cx="3317964" cy="3317966"/>
          </a:xfrm>
          <a:prstGeom prst="rect">
            <a:avLst/>
          </a:prstGeom>
        </p:spPr>
      </p:pic>
    </p:spTree>
    <p:extLst>
      <p:ext uri="{BB962C8B-B14F-4D97-AF65-F5344CB8AC3E}">
        <p14:creationId xmlns:p14="http://schemas.microsoft.com/office/powerpoint/2010/main" val="871454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8972" y="1653437"/>
            <a:ext cx="5781370" cy="379546"/>
          </a:xfrm>
        </p:spPr>
        <p:txBody>
          <a:bodyPr/>
          <a:lstStyle/>
          <a:p>
            <a:r>
              <a:rPr lang="en-AU" dirty="0"/>
              <a:t>Additional resources</a:t>
            </a:r>
          </a:p>
        </p:txBody>
      </p:sp>
      <p:sp>
        <p:nvSpPr>
          <p:cNvPr id="3" name="Content Placeholder 2"/>
          <p:cNvSpPr>
            <a:spLocks noGrp="1"/>
          </p:cNvSpPr>
          <p:nvPr>
            <p:ph idx="1"/>
          </p:nvPr>
        </p:nvSpPr>
        <p:spPr>
          <a:xfrm>
            <a:off x="5688972" y="2222755"/>
            <a:ext cx="4707631" cy="4263787"/>
          </a:xfrm>
        </p:spPr>
        <p:txBody>
          <a:bodyPr/>
          <a:lstStyle/>
          <a:p>
            <a:pPr marL="0" indent="0">
              <a:buNone/>
            </a:pPr>
            <a:r>
              <a:rPr lang="en-AU" dirty="0">
                <a:latin typeface="+mj-lt"/>
              </a:rPr>
              <a:t>PEO resources</a:t>
            </a:r>
          </a:p>
          <a:p>
            <a:pPr lvl="0"/>
            <a:r>
              <a:rPr lang="en-US" dirty="0"/>
              <a:t>Fact sheet – </a:t>
            </a:r>
            <a:r>
              <a:rPr lang="en-US" u="sng" dirty="0">
                <a:hlinkClick r:id="rId2"/>
              </a:rPr>
              <a:t>Independents</a:t>
            </a:r>
            <a:endParaRPr lang="en-AU" dirty="0"/>
          </a:p>
          <a:p>
            <a:r>
              <a:rPr lang="en-US" dirty="0"/>
              <a:t>Fact sheet – </a:t>
            </a:r>
            <a:r>
              <a:rPr lang="en-US" u="sng" dirty="0">
                <a:hlinkClick r:id="rId3"/>
              </a:rPr>
              <a:t>Political parties</a:t>
            </a:r>
            <a:endParaRPr lang="en-US" u="sng" dirty="0"/>
          </a:p>
          <a:p>
            <a:pPr marL="0" indent="0">
              <a:spcBef>
                <a:spcPts val="1800"/>
              </a:spcBef>
              <a:buNone/>
            </a:pPr>
            <a:r>
              <a:rPr lang="en-AU" dirty="0">
                <a:latin typeface="+mj-lt"/>
              </a:rPr>
              <a:t>Other resources</a:t>
            </a:r>
          </a:p>
          <a:p>
            <a:r>
              <a:rPr lang="en-US" dirty="0"/>
              <a:t>Australian Electoral Commission – </a:t>
            </a:r>
            <a:r>
              <a:rPr lang="en-US" u="sng" dirty="0">
                <a:hlinkClick r:id="rId4"/>
              </a:rPr>
              <a:t>Current register of political parties</a:t>
            </a:r>
            <a:endParaRPr lang="en-AU" dirty="0"/>
          </a:p>
          <a:p>
            <a:endParaRPr lang="en-AU" dirty="0"/>
          </a:p>
        </p:txBody>
      </p:sp>
      <p:pic>
        <p:nvPicPr>
          <p:cNvPr id="4" name="Graphic 3">
            <a:extLst>
              <a:ext uri="{FF2B5EF4-FFF2-40B4-BE49-F238E27FC236}">
                <a16:creationId xmlns:a16="http://schemas.microsoft.com/office/drawing/2014/main" id="{47C13E22-B38A-4AF2-B6E5-65BEA3CDE6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189" y="1734119"/>
            <a:ext cx="3863078" cy="4093024"/>
          </a:xfrm>
          <a:prstGeom prst="rect">
            <a:avLst/>
          </a:prstGeom>
        </p:spPr>
      </p:pic>
    </p:spTree>
    <p:extLst>
      <p:ext uri="{BB962C8B-B14F-4D97-AF65-F5344CB8AC3E}">
        <p14:creationId xmlns:p14="http://schemas.microsoft.com/office/powerpoint/2010/main" val="2714869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9F99C-7D92-43A8-AF78-9340BED553BE}"/>
              </a:ext>
            </a:extLst>
          </p:cNvPr>
          <p:cNvSpPr>
            <a:spLocks noGrp="1"/>
          </p:cNvSpPr>
          <p:nvPr>
            <p:ph type="ctrTitle"/>
          </p:nvPr>
        </p:nvSpPr>
        <p:spPr/>
        <p:txBody>
          <a:bodyPr/>
          <a:lstStyle/>
          <a:p>
            <a:r>
              <a:rPr lang="en-US" dirty="0"/>
              <a:t>MODULE 10</a:t>
            </a:r>
          </a:p>
        </p:txBody>
      </p:sp>
      <p:sp>
        <p:nvSpPr>
          <p:cNvPr id="4" name="Subtitle 3">
            <a:extLst>
              <a:ext uri="{FF2B5EF4-FFF2-40B4-BE49-F238E27FC236}">
                <a16:creationId xmlns:a16="http://schemas.microsoft.com/office/drawing/2014/main" id="{E9950FBE-E211-4E66-A323-90ADB4F48E14}"/>
              </a:ext>
            </a:extLst>
          </p:cNvPr>
          <p:cNvSpPr>
            <a:spLocks noGrp="1"/>
          </p:cNvSpPr>
          <p:nvPr>
            <p:ph type="subTitle" idx="1"/>
          </p:nvPr>
        </p:nvSpPr>
        <p:spPr/>
        <p:txBody>
          <a:bodyPr/>
          <a:lstStyle/>
          <a:p>
            <a:r>
              <a:rPr lang="en-US" dirty="0"/>
              <a:t>Law making</a:t>
            </a:r>
          </a:p>
        </p:txBody>
      </p:sp>
    </p:spTree>
    <p:extLst>
      <p:ext uri="{BB962C8B-B14F-4D97-AF65-F5344CB8AC3E}">
        <p14:creationId xmlns:p14="http://schemas.microsoft.com/office/powerpoint/2010/main" val="479019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4A92F6-DD9A-4E33-9702-7B0249288C51}"/>
              </a:ext>
            </a:extLst>
          </p:cNvPr>
          <p:cNvSpPr>
            <a:spLocks noGrp="1"/>
          </p:cNvSpPr>
          <p:nvPr>
            <p:ph type="body" idx="13"/>
          </p:nvPr>
        </p:nvSpPr>
        <p:spPr>
          <a:xfrm>
            <a:off x="1382036" y="1048872"/>
            <a:ext cx="9427926" cy="5154220"/>
          </a:xfrm>
        </p:spPr>
        <p:txBody>
          <a:bodyPr/>
          <a:lstStyle/>
          <a:p>
            <a:pPr lvl="0">
              <a:spcBef>
                <a:spcPts val="2400"/>
              </a:spcBef>
            </a:pPr>
            <a:r>
              <a:rPr lang="en-AU" dirty="0"/>
              <a:t>In this module you will learn that:</a:t>
            </a:r>
          </a:p>
          <a:p>
            <a:pPr>
              <a:spcBef>
                <a:spcPts val="2400"/>
              </a:spcBef>
            </a:pPr>
            <a:r>
              <a:rPr lang="en-AU" dirty="0"/>
              <a:t>One of the key principles of Australia’s democracy is the rule of law.</a:t>
            </a:r>
          </a:p>
          <a:p>
            <a:pPr>
              <a:spcBef>
                <a:spcPts val="2400"/>
              </a:spcBef>
            </a:pPr>
            <a:r>
              <a:rPr lang="en-AU" dirty="0"/>
              <a:t>One of the key functions of the Australian Parliament is to make laws.</a:t>
            </a:r>
          </a:p>
        </p:txBody>
      </p:sp>
    </p:spTree>
    <p:extLst>
      <p:ext uri="{BB962C8B-B14F-4D97-AF65-F5344CB8AC3E}">
        <p14:creationId xmlns:p14="http://schemas.microsoft.com/office/powerpoint/2010/main" val="888106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4B95A-6200-46D0-A674-DA7287801AF7}"/>
              </a:ext>
            </a:extLst>
          </p:cNvPr>
          <p:cNvSpPr>
            <a:spLocks noGrp="1"/>
          </p:cNvSpPr>
          <p:nvPr>
            <p:ph sz="half" idx="2"/>
          </p:nvPr>
        </p:nvSpPr>
        <p:spPr/>
        <p:txBody>
          <a:bodyPr/>
          <a:lstStyle/>
          <a:p>
            <a:r>
              <a:rPr lang="en-AU" dirty="0">
                <a:hlinkClick r:id="rId2"/>
              </a:rPr>
              <a:t>Making a law – video</a:t>
            </a:r>
            <a:endParaRPr lang="en-US" dirty="0"/>
          </a:p>
        </p:txBody>
      </p:sp>
      <p:sp>
        <p:nvSpPr>
          <p:cNvPr id="5" name="Content Placeholder 4">
            <a:extLst>
              <a:ext uri="{FF2B5EF4-FFF2-40B4-BE49-F238E27FC236}">
                <a16:creationId xmlns:a16="http://schemas.microsoft.com/office/drawing/2014/main" id="{50165ADF-AF16-4521-8ABF-3D3D01FFE112}"/>
              </a:ext>
            </a:extLst>
          </p:cNvPr>
          <p:cNvSpPr>
            <a:spLocks noGrp="1"/>
          </p:cNvSpPr>
          <p:nvPr>
            <p:ph sz="half" idx="12"/>
          </p:nvPr>
        </p:nvSpPr>
        <p:spPr/>
        <p:txBody>
          <a:bodyPr>
            <a:normAutofit/>
          </a:bodyPr>
          <a:lstStyle/>
          <a:p>
            <a:r>
              <a:rPr lang="en-AU" dirty="0"/>
              <a:t>Why do we need laws?</a:t>
            </a:r>
          </a:p>
          <a:p>
            <a:r>
              <a:rPr lang="en-AU" dirty="0"/>
              <a:t>Where do ideas for new laws come from?</a:t>
            </a:r>
          </a:p>
          <a:p>
            <a:r>
              <a:rPr lang="en-AU" dirty="0"/>
              <a:t>How does a bill become a law?</a:t>
            </a:r>
          </a:p>
          <a:p>
            <a:endParaRPr lang="en-US" dirty="0"/>
          </a:p>
        </p:txBody>
      </p:sp>
      <p:sp>
        <p:nvSpPr>
          <p:cNvPr id="7" name="Text Placeholder 8">
            <a:extLst>
              <a:ext uri="{FF2B5EF4-FFF2-40B4-BE49-F238E27FC236}">
                <a16:creationId xmlns:a16="http://schemas.microsoft.com/office/drawing/2014/main" id="{C1970187-4DDB-428B-BB45-260F7488AC61}"/>
              </a:ext>
            </a:extLst>
          </p:cNvPr>
          <p:cNvSpPr txBox="1">
            <a:spLocks/>
          </p:cNvSpPr>
          <p:nvPr/>
        </p:nvSpPr>
        <p:spPr>
          <a:xfrm>
            <a:off x="4322389" y="1424387"/>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Focus questions</a:t>
            </a:r>
            <a:endParaRPr lang="en-US" sz="2800" b="1" dirty="0"/>
          </a:p>
        </p:txBody>
      </p:sp>
    </p:spTree>
    <p:extLst>
      <p:ext uri="{BB962C8B-B14F-4D97-AF65-F5344CB8AC3E}">
        <p14:creationId xmlns:p14="http://schemas.microsoft.com/office/powerpoint/2010/main" val="205222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9093C8-2785-478E-BCE4-B0D1D95B393E}"/>
              </a:ext>
            </a:extLst>
          </p:cNvPr>
          <p:cNvSpPr>
            <a:spLocks noGrp="1"/>
          </p:cNvSpPr>
          <p:nvPr>
            <p:ph type="title"/>
          </p:nvPr>
        </p:nvSpPr>
        <p:spPr/>
        <p:txBody>
          <a:bodyPr/>
          <a:lstStyle/>
          <a:p>
            <a:r>
              <a:rPr lang="en-AU" dirty="0"/>
              <a:t>Ideas for new laws</a:t>
            </a:r>
            <a:endParaRPr lang="en-US" dirty="0"/>
          </a:p>
        </p:txBody>
      </p:sp>
      <p:sp>
        <p:nvSpPr>
          <p:cNvPr id="8" name="Content Placeholder 7">
            <a:extLst>
              <a:ext uri="{FF2B5EF4-FFF2-40B4-BE49-F238E27FC236}">
                <a16:creationId xmlns:a16="http://schemas.microsoft.com/office/drawing/2014/main" id="{B9CA7A5C-A773-42B8-AB31-6C6764A3428F}"/>
              </a:ext>
            </a:extLst>
          </p:cNvPr>
          <p:cNvSpPr>
            <a:spLocks noGrp="1"/>
          </p:cNvSpPr>
          <p:nvPr>
            <p:ph idx="1"/>
          </p:nvPr>
        </p:nvSpPr>
        <p:spPr/>
        <p:txBody>
          <a:bodyPr/>
          <a:lstStyle/>
          <a:p>
            <a:pPr>
              <a:lnSpc>
                <a:spcPct val="100000"/>
              </a:lnSpc>
            </a:pPr>
            <a:r>
              <a:rPr lang="en-AU" dirty="0"/>
              <a:t>A proposal for a new law is called a 'bill'.</a:t>
            </a:r>
          </a:p>
          <a:p>
            <a:pPr>
              <a:lnSpc>
                <a:spcPct val="100000"/>
              </a:lnSpc>
            </a:pPr>
            <a:r>
              <a:rPr lang="en-AU" dirty="0"/>
              <a:t>The government needs to make laws to implement its policies, and to spend/appropriate money.</a:t>
            </a:r>
          </a:p>
          <a:p>
            <a:pPr>
              <a:lnSpc>
                <a:spcPct val="100000"/>
              </a:lnSpc>
            </a:pPr>
            <a:r>
              <a:rPr lang="en-AU" dirty="0"/>
              <a:t>Government departments make many suggestions for bills. A department may advise its minister about a specific problem that exists. The minister may then arrange for a bill to be drafted to address the problem.</a:t>
            </a:r>
          </a:p>
          <a:p>
            <a:pPr>
              <a:lnSpc>
                <a:spcPct val="100000"/>
              </a:lnSpc>
            </a:pPr>
            <a:r>
              <a:rPr lang="en-AU" dirty="0"/>
              <a:t>Community groups, businesses or lobby groups may be interested in changing or improving a specific area of Australian law. They can approach members of parliament with suggestions for bills.</a:t>
            </a:r>
          </a:p>
          <a:p>
            <a:pPr>
              <a:lnSpc>
                <a:spcPct val="100000"/>
              </a:lnSpc>
            </a:pPr>
            <a:r>
              <a:rPr lang="en-AU" dirty="0"/>
              <a:t>Political parties have their own policy ideas about how Australia should be governed. In Parliament, parties introduce bills which aim to put their policies into action.</a:t>
            </a:r>
          </a:p>
          <a:p>
            <a:pPr>
              <a:lnSpc>
                <a:spcPct val="100000"/>
              </a:lnSpc>
            </a:pPr>
            <a:r>
              <a:rPr lang="en-AU" dirty="0"/>
              <a:t>Sometimes the Parliament sets up a parliamentary committee, or asks an existing committee, to examine a current issue. If the issue requires action, the committee may suggest that a bill is introduced.</a:t>
            </a:r>
          </a:p>
        </p:txBody>
      </p:sp>
    </p:spTree>
    <p:extLst>
      <p:ext uri="{BB962C8B-B14F-4D97-AF65-F5344CB8AC3E}">
        <p14:creationId xmlns:p14="http://schemas.microsoft.com/office/powerpoint/2010/main" val="2372657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4F2A-8504-4A0B-9846-22A435CEC1F8}"/>
              </a:ext>
            </a:extLst>
          </p:cNvPr>
          <p:cNvSpPr>
            <a:spLocks noGrp="1"/>
          </p:cNvSpPr>
          <p:nvPr>
            <p:ph type="title"/>
          </p:nvPr>
        </p:nvSpPr>
        <p:spPr/>
        <p:txBody>
          <a:bodyPr/>
          <a:lstStyle/>
          <a:p>
            <a:r>
              <a:rPr lang="en-AU" dirty="0"/>
              <a:t>Law making in the Australian Parliament</a:t>
            </a:r>
            <a:endParaRPr lang="en-US" dirty="0"/>
          </a:p>
        </p:txBody>
      </p:sp>
      <p:sp>
        <p:nvSpPr>
          <p:cNvPr id="3" name="Content Placeholder 2">
            <a:extLst>
              <a:ext uri="{FF2B5EF4-FFF2-40B4-BE49-F238E27FC236}">
                <a16:creationId xmlns:a16="http://schemas.microsoft.com/office/drawing/2014/main" id="{819A2772-6373-4574-B093-19E3ED8B29D3}"/>
              </a:ext>
            </a:extLst>
          </p:cNvPr>
          <p:cNvSpPr>
            <a:spLocks noGrp="1"/>
          </p:cNvSpPr>
          <p:nvPr>
            <p:ph idx="1"/>
          </p:nvPr>
        </p:nvSpPr>
        <p:spPr>
          <a:xfrm>
            <a:off x="838201" y="1280968"/>
            <a:ext cx="9445667" cy="5728768"/>
          </a:xfrm>
        </p:spPr>
        <p:txBody>
          <a:bodyPr/>
          <a:lstStyle/>
          <a:p>
            <a:pPr>
              <a:lnSpc>
                <a:spcPct val="100000"/>
              </a:lnSpc>
            </a:pPr>
            <a:r>
              <a:rPr lang="en-AU" dirty="0"/>
              <a:t>Laws are rules that help manage our society.</a:t>
            </a:r>
          </a:p>
          <a:p>
            <a:pPr>
              <a:lnSpc>
                <a:spcPct val="100000"/>
              </a:lnSpc>
            </a:pPr>
            <a:r>
              <a:rPr lang="en-AU" dirty="0"/>
              <a:t>One of the main roles of the Parliament is to consider and make new laws and change existing ones.</a:t>
            </a:r>
          </a:p>
          <a:p>
            <a:pPr>
              <a:lnSpc>
                <a:spcPct val="100000"/>
              </a:lnSpc>
            </a:pPr>
            <a:r>
              <a:rPr lang="en-AU" dirty="0"/>
              <a:t>Some laws tell us how to play our part as responsible citizens, for example laws about voting and taxation. Other laws are made to look after people, such as laws providing money for health or education. Laws are often made in response to an issue, such as tackling cyberbullying.</a:t>
            </a:r>
          </a:p>
          <a:p>
            <a:pPr>
              <a:lnSpc>
                <a:spcPct val="100000"/>
              </a:lnSpc>
            </a:pPr>
            <a:r>
              <a:rPr lang="en-AU" dirty="0"/>
              <a:t>The law making powers of the Australian Parliament are listed in </a:t>
            </a:r>
            <a:r>
              <a:rPr lang="en-AU" dirty="0">
                <a:hlinkClick r:id="rId2"/>
              </a:rPr>
              <a:t>section 51 of the Australian Constitution</a:t>
            </a:r>
            <a:r>
              <a:rPr lang="en-AU" dirty="0"/>
              <a:t>.</a:t>
            </a:r>
          </a:p>
        </p:txBody>
      </p:sp>
      <p:pic>
        <p:nvPicPr>
          <p:cNvPr id="5" name="Picture 4">
            <a:extLst>
              <a:ext uri="{FF2B5EF4-FFF2-40B4-BE49-F238E27FC236}">
                <a16:creationId xmlns:a16="http://schemas.microsoft.com/office/drawing/2014/main" id="{40177047-C426-43F9-91EF-42954CBFDF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25" y="4736824"/>
            <a:ext cx="12228299" cy="2836965"/>
          </a:xfrm>
          <a:prstGeom prst="rect">
            <a:avLst/>
          </a:prstGeom>
        </p:spPr>
      </p:pic>
    </p:spTree>
    <p:extLst>
      <p:ext uri="{BB962C8B-B14F-4D97-AF65-F5344CB8AC3E}">
        <p14:creationId xmlns:p14="http://schemas.microsoft.com/office/powerpoint/2010/main" val="396584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p:txBody>
          <a:bodyPr/>
          <a:lstStyle/>
          <a:p>
            <a:pPr lvl="0">
              <a:spcBef>
                <a:spcPts val="2400"/>
              </a:spcBef>
            </a:pPr>
            <a:r>
              <a:rPr lang="en-AU" dirty="0"/>
              <a:t>In this module you will learn that:</a:t>
            </a:r>
          </a:p>
          <a:p>
            <a:r>
              <a:rPr lang="en-AU" dirty="0"/>
              <a:t>In Australia the party with the support of the majority of members of the House of Representatives can form government.</a:t>
            </a:r>
          </a:p>
        </p:txBody>
      </p:sp>
    </p:spTree>
    <p:extLst>
      <p:ext uri="{BB962C8B-B14F-4D97-AF65-F5344CB8AC3E}">
        <p14:creationId xmlns:p14="http://schemas.microsoft.com/office/powerpoint/2010/main" val="360980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C52E5-6CC0-449E-9C86-46292BB89153}"/>
              </a:ext>
            </a:extLst>
          </p:cNvPr>
          <p:cNvSpPr>
            <a:spLocks noGrp="1"/>
          </p:cNvSpPr>
          <p:nvPr>
            <p:ph type="title"/>
          </p:nvPr>
        </p:nvSpPr>
        <p:spPr>
          <a:xfrm>
            <a:off x="838200" y="1162587"/>
            <a:ext cx="10515600" cy="379546"/>
          </a:xfrm>
        </p:spPr>
        <p:txBody>
          <a:bodyPr/>
          <a:lstStyle/>
          <a:p>
            <a:r>
              <a:rPr lang="en-AU" dirty="0"/>
              <a:t>Introducing bills</a:t>
            </a:r>
            <a:endParaRPr lang="en-US" dirty="0"/>
          </a:p>
        </p:txBody>
      </p:sp>
      <p:sp>
        <p:nvSpPr>
          <p:cNvPr id="3" name="Content Placeholder 2">
            <a:extLst>
              <a:ext uri="{FF2B5EF4-FFF2-40B4-BE49-F238E27FC236}">
                <a16:creationId xmlns:a16="http://schemas.microsoft.com/office/drawing/2014/main" id="{C8BB9867-9691-46D0-9743-C78E64FAC487}"/>
              </a:ext>
            </a:extLst>
          </p:cNvPr>
          <p:cNvSpPr>
            <a:spLocks noGrp="1"/>
          </p:cNvSpPr>
          <p:nvPr>
            <p:ph idx="1"/>
          </p:nvPr>
        </p:nvSpPr>
        <p:spPr>
          <a:xfrm>
            <a:off x="838200" y="1731905"/>
            <a:ext cx="9556375" cy="5728768"/>
          </a:xfrm>
        </p:spPr>
        <p:txBody>
          <a:bodyPr/>
          <a:lstStyle/>
          <a:p>
            <a:pPr>
              <a:lnSpc>
                <a:spcPct val="100000"/>
              </a:lnSpc>
            </a:pPr>
            <a:r>
              <a:rPr lang="en-AU" dirty="0"/>
              <a:t>Most bills are introduced into the Parliament by the government, although any member of parliament can propose a bill. </a:t>
            </a:r>
            <a:endParaRPr lang="en-AU" strike="sngStrike" dirty="0">
              <a:solidFill>
                <a:srgbClr val="FF0000"/>
              </a:solidFill>
            </a:endParaRPr>
          </a:p>
          <a:p>
            <a:pPr>
              <a:lnSpc>
                <a:spcPct val="100000"/>
              </a:lnSpc>
            </a:pPr>
            <a:r>
              <a:rPr lang="en-AU" dirty="0"/>
              <a:t>Government bills are usually introduced by the responsible minister.</a:t>
            </a:r>
          </a:p>
          <a:p>
            <a:pPr>
              <a:lnSpc>
                <a:spcPct val="100000"/>
              </a:lnSpc>
            </a:pPr>
            <a:r>
              <a:rPr lang="en-AU" dirty="0"/>
              <a:t>Bills introduced by non-government ministers are known as private members' or private senators' bills.</a:t>
            </a:r>
          </a:p>
          <a:p>
            <a:pPr>
              <a:lnSpc>
                <a:spcPct val="100000"/>
              </a:lnSpc>
            </a:pPr>
            <a:r>
              <a:rPr lang="en-AU" dirty="0"/>
              <a:t>Bills may begin in either the House of Representatives or the Senate, except for some bills that collect and spend taxpayers' money, which must be introduced in the House of Representatives.</a:t>
            </a:r>
          </a:p>
          <a:p>
            <a:pPr>
              <a:lnSpc>
                <a:spcPct val="100000"/>
              </a:lnSpc>
            </a:pPr>
            <a:r>
              <a:rPr lang="en-AU" dirty="0"/>
              <a:t>The majority of bills begin in the House of Representatives, where most ministers sit.</a:t>
            </a:r>
          </a:p>
          <a:p>
            <a:pPr>
              <a:lnSpc>
                <a:spcPct val="100000"/>
              </a:lnSpc>
            </a:pPr>
            <a:r>
              <a:rPr lang="en-AU" dirty="0"/>
              <a:t>When a bill is introduced, the Clerk reads the title aloud to the chamber. This is called the first reading, and it signals that the bill is open to debate.</a:t>
            </a:r>
          </a:p>
        </p:txBody>
      </p:sp>
    </p:spTree>
    <p:extLst>
      <p:ext uri="{BB962C8B-B14F-4D97-AF65-F5344CB8AC3E}">
        <p14:creationId xmlns:p14="http://schemas.microsoft.com/office/powerpoint/2010/main" val="2989054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4A98-92CF-4CA1-B165-A6B961E0238F}"/>
              </a:ext>
            </a:extLst>
          </p:cNvPr>
          <p:cNvSpPr>
            <a:spLocks noGrp="1"/>
          </p:cNvSpPr>
          <p:nvPr>
            <p:ph type="title"/>
          </p:nvPr>
        </p:nvSpPr>
        <p:spPr/>
        <p:txBody>
          <a:bodyPr/>
          <a:lstStyle/>
          <a:p>
            <a:r>
              <a:rPr lang="en-AU" dirty="0"/>
              <a:t>Passing bills</a:t>
            </a:r>
            <a:endParaRPr lang="en-US" dirty="0"/>
          </a:p>
        </p:txBody>
      </p:sp>
      <p:sp>
        <p:nvSpPr>
          <p:cNvPr id="3" name="Content Placeholder 2">
            <a:extLst>
              <a:ext uri="{FF2B5EF4-FFF2-40B4-BE49-F238E27FC236}">
                <a16:creationId xmlns:a16="http://schemas.microsoft.com/office/drawing/2014/main" id="{4860D41C-002B-4005-BB97-41878A6D52FB}"/>
              </a:ext>
            </a:extLst>
          </p:cNvPr>
          <p:cNvSpPr>
            <a:spLocks noGrp="1"/>
          </p:cNvSpPr>
          <p:nvPr>
            <p:ph sz="half" idx="1"/>
          </p:nvPr>
        </p:nvSpPr>
        <p:spPr>
          <a:xfrm>
            <a:off x="838200" y="1363992"/>
            <a:ext cx="5049033" cy="5764352"/>
          </a:xfrm>
        </p:spPr>
        <p:txBody>
          <a:bodyPr>
            <a:normAutofit/>
          </a:bodyPr>
          <a:lstStyle/>
          <a:p>
            <a:pPr>
              <a:lnSpc>
                <a:spcPct val="100000"/>
              </a:lnSpc>
            </a:pPr>
            <a:r>
              <a:rPr lang="en-AU" dirty="0"/>
              <a:t>After a bill is introduced into the House of Representatives or Senate, members of that chamber have the opportunity to debate and vote on it.</a:t>
            </a:r>
          </a:p>
          <a:p>
            <a:pPr>
              <a:lnSpc>
                <a:spcPct val="100000"/>
              </a:lnSpc>
            </a:pPr>
            <a:r>
              <a:rPr lang="en-AU" dirty="0"/>
              <a:t>If it the vote is successful (if a majority of members vote yes) then the Clerk reads the title aloud again. This is called the second reading.</a:t>
            </a:r>
          </a:p>
          <a:p>
            <a:pPr>
              <a:lnSpc>
                <a:spcPct val="100000"/>
              </a:lnSpc>
            </a:pPr>
            <a:r>
              <a:rPr lang="en-AU" dirty="0"/>
              <a:t>After the second reading, the members or senators may choose to send the bill to a committee (see Scrutiny module) or to introduce and debate amendments—changes—to the bill.</a:t>
            </a:r>
          </a:p>
          <a:p>
            <a:pPr>
              <a:lnSpc>
                <a:spcPct val="100000"/>
              </a:lnSpc>
            </a:pPr>
            <a:r>
              <a:rPr lang="en-AU" dirty="0"/>
              <a:t>The bill is then voted on a final time and, if successful, read again. This is called the third reading.</a:t>
            </a:r>
          </a:p>
        </p:txBody>
      </p:sp>
      <p:sp>
        <p:nvSpPr>
          <p:cNvPr id="5" name="Content Placeholder 4">
            <a:extLst>
              <a:ext uri="{FF2B5EF4-FFF2-40B4-BE49-F238E27FC236}">
                <a16:creationId xmlns:a16="http://schemas.microsoft.com/office/drawing/2014/main" id="{972E42CE-A9C4-4295-BA01-5476AF4D2C37}"/>
              </a:ext>
            </a:extLst>
          </p:cNvPr>
          <p:cNvSpPr>
            <a:spLocks noGrp="1"/>
          </p:cNvSpPr>
          <p:nvPr>
            <p:ph sz="half" idx="2"/>
          </p:nvPr>
        </p:nvSpPr>
        <p:spPr>
          <a:xfrm>
            <a:off x="6172200" y="1363992"/>
            <a:ext cx="5181600" cy="4698605"/>
          </a:xfrm>
        </p:spPr>
        <p:txBody>
          <a:bodyPr/>
          <a:lstStyle/>
          <a:p>
            <a:r>
              <a:rPr lang="en-AU" dirty="0"/>
              <a:t>Both the House of Representatives and the Senate consider a bill using the three readings process.</a:t>
            </a:r>
          </a:p>
          <a:p>
            <a:r>
              <a:rPr lang="en-AU" dirty="0"/>
              <a:t>A bill becomes a law if it is passed in both the House of Representatives and Senate in identical form—using exactly the same words—and has been assented to—signed—by the Governor- General.</a:t>
            </a:r>
          </a:p>
          <a:p>
            <a:r>
              <a:rPr lang="en-AU" dirty="0"/>
              <a:t>If at any stage a bill is not agreed to when it is being voted on in the House of Representatives or Senate it does not become a law. The government may choose to re-introduce the bill, and if so they may consider whether to change the bill.</a:t>
            </a:r>
          </a:p>
        </p:txBody>
      </p:sp>
      <p:sp>
        <p:nvSpPr>
          <p:cNvPr id="4" name="Title 3">
            <a:hlinkClick r:id="rId2"/>
            <a:extLst>
              <a:ext uri="{FF2B5EF4-FFF2-40B4-BE49-F238E27FC236}">
                <a16:creationId xmlns:a16="http://schemas.microsoft.com/office/drawing/2014/main" id="{8BCE25AC-635F-4439-B71F-F69589A52C8D}"/>
              </a:ext>
            </a:extLst>
          </p:cNvPr>
          <p:cNvSpPr txBox="1">
            <a:spLocks/>
          </p:cNvSpPr>
          <p:nvPr/>
        </p:nvSpPr>
        <p:spPr>
          <a:xfrm>
            <a:off x="6494929" y="6278113"/>
            <a:ext cx="4693024" cy="571500"/>
          </a:xfrm>
          <a:prstGeom prst="rect">
            <a:avLst/>
          </a:prstGeom>
          <a:solidFill>
            <a:schemeClr val="tx2"/>
          </a:solidFill>
        </p:spPr>
        <p:txBody>
          <a:bodyPr vert="horz" wrap="none" lIns="91440" tIns="45720" rIns="360000" bIns="45720" rtlCol="0" anchor="ctr"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r"/>
            <a:r>
              <a:rPr lang="en-AU" sz="2000" b="0" spc="200" dirty="0">
                <a:solidFill>
                  <a:srgbClr val="FFFFFF"/>
                </a:solidFill>
              </a:rPr>
              <a:t>MAKING A LAW – VIDEO</a:t>
            </a:r>
          </a:p>
        </p:txBody>
      </p:sp>
      <p:pic>
        <p:nvPicPr>
          <p:cNvPr id="6" name="Graphic 5">
            <a:extLst>
              <a:ext uri="{FF2B5EF4-FFF2-40B4-BE49-F238E27FC236}">
                <a16:creationId xmlns:a16="http://schemas.microsoft.com/office/drawing/2014/main" id="{8D566413-679A-424F-BA04-1BB26996AB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9740" y="6199075"/>
            <a:ext cx="744667" cy="744667"/>
          </a:xfrm>
          <a:prstGeom prst="rect">
            <a:avLst/>
          </a:prstGeom>
        </p:spPr>
      </p:pic>
    </p:spTree>
    <p:extLst>
      <p:ext uri="{BB962C8B-B14F-4D97-AF65-F5344CB8AC3E}">
        <p14:creationId xmlns:p14="http://schemas.microsoft.com/office/powerpoint/2010/main" val="116913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6404-F50F-4BB0-A806-4B3C7A6057DD}"/>
              </a:ext>
            </a:extLst>
          </p:cNvPr>
          <p:cNvSpPr>
            <a:spLocks noGrp="1"/>
          </p:cNvSpPr>
          <p:nvPr>
            <p:ph type="title"/>
          </p:nvPr>
        </p:nvSpPr>
        <p:spPr>
          <a:xfrm>
            <a:off x="838200" y="1263177"/>
            <a:ext cx="10515600" cy="379546"/>
          </a:xfrm>
        </p:spPr>
        <p:txBody>
          <a:bodyPr/>
          <a:lstStyle/>
          <a:p>
            <a:r>
              <a:rPr lang="en-AU" dirty="0"/>
              <a:t>Amending bills</a:t>
            </a:r>
            <a:endParaRPr lang="en-US" dirty="0"/>
          </a:p>
        </p:txBody>
      </p:sp>
      <p:sp>
        <p:nvSpPr>
          <p:cNvPr id="3" name="Content Placeholder 2">
            <a:extLst>
              <a:ext uri="{FF2B5EF4-FFF2-40B4-BE49-F238E27FC236}">
                <a16:creationId xmlns:a16="http://schemas.microsoft.com/office/drawing/2014/main" id="{33895AA8-B7A0-40E3-9C46-2BB2AB700204}"/>
              </a:ext>
            </a:extLst>
          </p:cNvPr>
          <p:cNvSpPr>
            <a:spLocks noGrp="1"/>
          </p:cNvSpPr>
          <p:nvPr>
            <p:ph idx="1"/>
          </p:nvPr>
        </p:nvSpPr>
        <p:spPr>
          <a:xfrm>
            <a:off x="838200" y="1832495"/>
            <a:ext cx="6201427" cy="4881456"/>
          </a:xfrm>
        </p:spPr>
        <p:txBody>
          <a:bodyPr/>
          <a:lstStyle/>
          <a:p>
            <a:pPr>
              <a:lnSpc>
                <a:spcPct val="100000"/>
              </a:lnSpc>
            </a:pPr>
            <a:r>
              <a:rPr lang="en-AU" dirty="0"/>
              <a:t>After examining a bill in detail, the Senate or the House of Representatives may decide to make amendments—changes—to a bill to improve it.</a:t>
            </a:r>
          </a:p>
          <a:p>
            <a:pPr>
              <a:lnSpc>
                <a:spcPct val="100000"/>
              </a:lnSpc>
            </a:pPr>
            <a:r>
              <a:rPr lang="en-AU" dirty="0"/>
              <a:t>These amendments are also debated and voted on. Any member of parliament can suggest amendments.</a:t>
            </a:r>
          </a:p>
          <a:p>
            <a:pPr>
              <a:lnSpc>
                <a:spcPct val="100000"/>
              </a:lnSpc>
            </a:pPr>
            <a:r>
              <a:rPr lang="en-AU" dirty="0"/>
              <a:t>If the government does not have a majority in either chamber, it may have to negotiate with independents, minor parties or the opposition and make amendments to the bill so it will be passed.</a:t>
            </a:r>
          </a:p>
          <a:p>
            <a:pPr>
              <a:lnSpc>
                <a:spcPct val="100000"/>
              </a:lnSpc>
            </a:pPr>
            <a:r>
              <a:rPr lang="en-AU" dirty="0"/>
              <a:t>Any amendments agreed to in one chamber must also be agreed to in the other chamber, so a bill may be sent back and forth several times.</a:t>
            </a:r>
          </a:p>
        </p:txBody>
      </p:sp>
      <p:pic>
        <p:nvPicPr>
          <p:cNvPr id="7" name="Graphic 6">
            <a:extLst>
              <a:ext uri="{FF2B5EF4-FFF2-40B4-BE49-F238E27FC236}">
                <a16:creationId xmlns:a16="http://schemas.microsoft.com/office/drawing/2014/main" id="{89FB1120-36BD-44BB-AD87-8DB15BBB19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2119" y="3967447"/>
            <a:ext cx="1292888" cy="1343589"/>
          </a:xfrm>
          <a:prstGeom prst="rect">
            <a:avLst/>
          </a:prstGeom>
        </p:spPr>
      </p:pic>
      <p:pic>
        <p:nvPicPr>
          <p:cNvPr id="10" name="Graphic 9">
            <a:extLst>
              <a:ext uri="{FF2B5EF4-FFF2-40B4-BE49-F238E27FC236}">
                <a16:creationId xmlns:a16="http://schemas.microsoft.com/office/drawing/2014/main" id="{1C0E276C-5389-4FB1-BB4D-8D7B76777A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9050" y="2012036"/>
            <a:ext cx="2190061" cy="1955411"/>
          </a:xfrm>
          <a:prstGeom prst="rect">
            <a:avLst/>
          </a:prstGeom>
        </p:spPr>
      </p:pic>
    </p:spTree>
    <p:extLst>
      <p:ext uri="{BB962C8B-B14F-4D97-AF65-F5344CB8AC3E}">
        <p14:creationId xmlns:p14="http://schemas.microsoft.com/office/powerpoint/2010/main" val="280496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6F1D00ED-6531-4A2E-88B5-B3471442DA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1182" y="688975"/>
            <a:ext cx="7518210" cy="6321425"/>
          </a:xfrm>
        </p:spPr>
      </p:pic>
    </p:spTree>
    <p:extLst>
      <p:ext uri="{BB962C8B-B14F-4D97-AF65-F5344CB8AC3E}">
        <p14:creationId xmlns:p14="http://schemas.microsoft.com/office/powerpoint/2010/main" val="1599719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440573-A01C-4A91-BDF6-BDE5A1769003}"/>
              </a:ext>
            </a:extLst>
          </p:cNvPr>
          <p:cNvSpPr txBox="1">
            <a:spLocks/>
          </p:cNvSpPr>
          <p:nvPr/>
        </p:nvSpPr>
        <p:spPr>
          <a:xfrm>
            <a:off x="838199" y="711650"/>
            <a:ext cx="10628552" cy="506336"/>
          </a:xfrm>
          <a:prstGeom prst="rect">
            <a:avLst/>
          </a:prstGeom>
          <a:solidFill>
            <a:schemeClr val="tx2"/>
          </a:solidFill>
        </p:spPr>
        <p:txBody>
          <a:bodyPr vert="horz" lIns="936000" tIns="72000" rIns="91440" bIns="54000" rtlCol="0" anchor="ctr"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sz="3200" spc="200" dirty="0">
                <a:solidFill>
                  <a:srgbClr val="FFFFFF"/>
                </a:solidFill>
              </a:rPr>
              <a:t>CLASS ACTIVITY</a:t>
            </a:r>
          </a:p>
        </p:txBody>
      </p:sp>
      <p:sp>
        <p:nvSpPr>
          <p:cNvPr id="3" name="Content Placeholder 2"/>
          <p:cNvSpPr>
            <a:spLocks noGrp="1"/>
          </p:cNvSpPr>
          <p:nvPr>
            <p:ph sz="half" idx="1"/>
          </p:nvPr>
        </p:nvSpPr>
        <p:spPr>
          <a:xfrm>
            <a:off x="838200" y="1749754"/>
            <a:ext cx="7529186" cy="4212635"/>
          </a:xfrm>
        </p:spPr>
        <p:txBody>
          <a:bodyPr>
            <a:normAutofit/>
          </a:bodyPr>
          <a:lstStyle/>
          <a:p>
            <a:pPr marL="0" lvl="0" indent="0">
              <a:buNone/>
            </a:pPr>
            <a:r>
              <a:rPr lang="en-US" dirty="0"/>
              <a:t>As a member of parliament what law would you make for Australia?</a:t>
            </a:r>
          </a:p>
          <a:p>
            <a:pPr lvl="0"/>
            <a:r>
              <a:rPr lang="en-US" dirty="0"/>
              <a:t>What problem might you solve?</a:t>
            </a:r>
          </a:p>
          <a:p>
            <a:pPr lvl="0"/>
            <a:r>
              <a:rPr lang="en-US" dirty="0"/>
              <a:t>How could you improve the lives of Australians?</a:t>
            </a:r>
          </a:p>
          <a:p>
            <a:pPr lvl="0"/>
            <a:r>
              <a:rPr lang="en-US" dirty="0"/>
              <a:t>What do the people of Australia expect you to do?</a:t>
            </a:r>
          </a:p>
          <a:p>
            <a:pPr marL="0" lvl="0" indent="0">
              <a:spcBef>
                <a:spcPts val="1800"/>
              </a:spcBef>
              <a:buNone/>
            </a:pPr>
            <a:r>
              <a:rPr lang="en-US" dirty="0"/>
              <a:t>What can citizens do if they have an idea for a new law?</a:t>
            </a:r>
          </a:p>
        </p:txBody>
      </p:sp>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791" y="691992"/>
            <a:ext cx="523875" cy="523875"/>
          </a:xfrm>
          <a:prstGeom prst="rect">
            <a:avLst/>
          </a:prstGeom>
        </p:spPr>
      </p:pic>
    </p:spTree>
    <p:extLst>
      <p:ext uri="{BB962C8B-B14F-4D97-AF65-F5344CB8AC3E}">
        <p14:creationId xmlns:p14="http://schemas.microsoft.com/office/powerpoint/2010/main" val="3002497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8972" y="1653437"/>
            <a:ext cx="5781370" cy="379546"/>
          </a:xfrm>
        </p:spPr>
        <p:txBody>
          <a:bodyPr/>
          <a:lstStyle/>
          <a:p>
            <a:r>
              <a:rPr lang="en-AU" dirty="0"/>
              <a:t>Additional resources</a:t>
            </a:r>
          </a:p>
        </p:txBody>
      </p:sp>
      <p:sp>
        <p:nvSpPr>
          <p:cNvPr id="3" name="Content Placeholder 2"/>
          <p:cNvSpPr>
            <a:spLocks noGrp="1"/>
          </p:cNvSpPr>
          <p:nvPr>
            <p:ph idx="1"/>
          </p:nvPr>
        </p:nvSpPr>
        <p:spPr>
          <a:xfrm>
            <a:off x="5688973" y="2222755"/>
            <a:ext cx="5446666" cy="4263787"/>
          </a:xfrm>
        </p:spPr>
        <p:txBody>
          <a:bodyPr>
            <a:normAutofit/>
          </a:bodyPr>
          <a:lstStyle/>
          <a:p>
            <a:pPr marL="0" indent="0">
              <a:buNone/>
            </a:pPr>
            <a:r>
              <a:rPr lang="en-AU" dirty="0">
                <a:latin typeface="+mj-lt"/>
              </a:rPr>
              <a:t>PEO resources</a:t>
            </a:r>
          </a:p>
          <a:p>
            <a:pPr lvl="0"/>
            <a:r>
              <a:rPr lang="en-US" dirty="0"/>
              <a:t>Fact sheet – </a:t>
            </a:r>
            <a:r>
              <a:rPr lang="en-AU" u="sng" dirty="0">
                <a:hlinkClick r:id="rId2"/>
              </a:rPr>
              <a:t>Making a law in the Australian Parliament</a:t>
            </a:r>
            <a:endParaRPr lang="en-AU" dirty="0"/>
          </a:p>
          <a:p>
            <a:pPr marL="0" indent="0">
              <a:spcBef>
                <a:spcPts val="1800"/>
              </a:spcBef>
              <a:buNone/>
            </a:pPr>
            <a:r>
              <a:rPr lang="en-AU" dirty="0">
                <a:latin typeface="+mj-lt"/>
              </a:rPr>
              <a:t>Other resources</a:t>
            </a:r>
          </a:p>
          <a:p>
            <a:pPr lvl="0"/>
            <a:r>
              <a:rPr lang="en-US" dirty="0"/>
              <a:t>House of Representatives – </a:t>
            </a:r>
            <a:r>
              <a:rPr lang="en-US" u="sng" dirty="0" err="1">
                <a:hlinkClick r:id="rId3"/>
              </a:rPr>
              <a:t>Infosheet</a:t>
            </a:r>
            <a:r>
              <a:rPr lang="en-US" u="sng" dirty="0">
                <a:hlinkClick r:id="rId3"/>
              </a:rPr>
              <a:t> 7 – Making laws</a:t>
            </a:r>
            <a:endParaRPr lang="en-AU" dirty="0"/>
          </a:p>
          <a:p>
            <a:pPr lvl="0"/>
            <a:r>
              <a:rPr lang="en-US" dirty="0"/>
              <a:t>Senate –  </a:t>
            </a:r>
            <a:r>
              <a:rPr lang="en-US" u="sng" dirty="0">
                <a:hlinkClick r:id="rId4"/>
              </a:rPr>
              <a:t>Brief 8 – The Senate and legislation</a:t>
            </a:r>
            <a:endParaRPr lang="en-AU" dirty="0"/>
          </a:p>
          <a:p>
            <a:r>
              <a:rPr lang="en-US" dirty="0"/>
              <a:t>Australian Parliament House – </a:t>
            </a:r>
            <a:r>
              <a:rPr lang="en-US" u="sng" dirty="0">
                <a:hlinkClick r:id="rId5"/>
              </a:rPr>
              <a:t>List of current Parliament’s bills and legislation</a:t>
            </a:r>
            <a:endParaRPr lang="en-AU" dirty="0"/>
          </a:p>
          <a:p>
            <a:endParaRPr lang="en-AU" dirty="0"/>
          </a:p>
        </p:txBody>
      </p:sp>
      <p:pic>
        <p:nvPicPr>
          <p:cNvPr id="4" name="Graphic 3">
            <a:extLst>
              <a:ext uri="{FF2B5EF4-FFF2-40B4-BE49-F238E27FC236}">
                <a16:creationId xmlns:a16="http://schemas.microsoft.com/office/drawing/2014/main" id="{47C13E22-B38A-4AF2-B6E5-65BEA3CDE6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8189" y="1734119"/>
            <a:ext cx="3863078" cy="4093024"/>
          </a:xfrm>
          <a:prstGeom prst="rect">
            <a:avLst/>
          </a:prstGeom>
        </p:spPr>
      </p:pic>
    </p:spTree>
    <p:extLst>
      <p:ext uri="{BB962C8B-B14F-4D97-AF65-F5344CB8AC3E}">
        <p14:creationId xmlns:p14="http://schemas.microsoft.com/office/powerpoint/2010/main" val="1921137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DD450-00CB-4B2C-A430-98FF15871E50}"/>
              </a:ext>
            </a:extLst>
          </p:cNvPr>
          <p:cNvSpPr>
            <a:spLocks noGrp="1"/>
          </p:cNvSpPr>
          <p:nvPr>
            <p:ph type="ctrTitle"/>
          </p:nvPr>
        </p:nvSpPr>
        <p:spPr/>
        <p:txBody>
          <a:bodyPr/>
          <a:lstStyle/>
          <a:p>
            <a:r>
              <a:rPr lang="en-US" dirty="0"/>
              <a:t>MODULE 11</a:t>
            </a:r>
          </a:p>
        </p:txBody>
      </p:sp>
      <p:sp>
        <p:nvSpPr>
          <p:cNvPr id="5" name="Subtitle 4">
            <a:extLst>
              <a:ext uri="{FF2B5EF4-FFF2-40B4-BE49-F238E27FC236}">
                <a16:creationId xmlns:a16="http://schemas.microsoft.com/office/drawing/2014/main" id="{F0E2981F-E276-4021-9C13-C49390A830F6}"/>
              </a:ext>
            </a:extLst>
          </p:cNvPr>
          <p:cNvSpPr>
            <a:spLocks noGrp="1"/>
          </p:cNvSpPr>
          <p:nvPr>
            <p:ph type="subTitle" idx="1"/>
          </p:nvPr>
        </p:nvSpPr>
        <p:spPr/>
        <p:txBody>
          <a:bodyPr/>
          <a:lstStyle/>
          <a:p>
            <a:r>
              <a:rPr lang="en-US" dirty="0"/>
              <a:t>Scrutiny</a:t>
            </a:r>
          </a:p>
        </p:txBody>
      </p:sp>
    </p:spTree>
    <p:extLst>
      <p:ext uri="{BB962C8B-B14F-4D97-AF65-F5344CB8AC3E}">
        <p14:creationId xmlns:p14="http://schemas.microsoft.com/office/powerpoint/2010/main" val="1024186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9704B5-4443-4EC7-861A-DE3C526BBCB6}"/>
              </a:ext>
            </a:extLst>
          </p:cNvPr>
          <p:cNvSpPr>
            <a:spLocks noGrp="1"/>
          </p:cNvSpPr>
          <p:nvPr>
            <p:ph type="body" idx="13"/>
          </p:nvPr>
        </p:nvSpPr>
        <p:spPr>
          <a:xfrm>
            <a:off x="818365" y="1048872"/>
            <a:ext cx="10555268" cy="5154220"/>
          </a:xfrm>
        </p:spPr>
        <p:txBody>
          <a:bodyPr/>
          <a:lstStyle/>
          <a:p>
            <a:pPr lvl="0">
              <a:spcBef>
                <a:spcPts val="2400"/>
              </a:spcBef>
            </a:pPr>
            <a:r>
              <a:rPr lang="en-AU" sz="4000" dirty="0"/>
              <a:t>In this module you will learn that:</a:t>
            </a:r>
          </a:p>
          <a:p>
            <a:pPr>
              <a:spcBef>
                <a:spcPts val="2400"/>
              </a:spcBef>
            </a:pPr>
            <a:r>
              <a:rPr lang="en-AU" sz="4000" dirty="0"/>
              <a:t>The government is accountable, or answerable, to the Parliament, which means it is expected to explain what it is doing and why.</a:t>
            </a:r>
          </a:p>
          <a:p>
            <a:pPr>
              <a:spcBef>
                <a:spcPts val="2400"/>
              </a:spcBef>
            </a:pPr>
            <a:r>
              <a:rPr lang="en-AU" sz="4000" dirty="0"/>
              <a:t>The Parliament has a number of ways in which it scrutinises—closely examines—the work of the government.</a:t>
            </a:r>
          </a:p>
        </p:txBody>
      </p:sp>
    </p:spTree>
    <p:extLst>
      <p:ext uri="{BB962C8B-B14F-4D97-AF65-F5344CB8AC3E}">
        <p14:creationId xmlns:p14="http://schemas.microsoft.com/office/powerpoint/2010/main" val="1786312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0C391D9-0959-409E-B094-13A6B2862C01}"/>
              </a:ext>
            </a:extLst>
          </p:cNvPr>
          <p:cNvSpPr>
            <a:spLocks noGrp="1"/>
          </p:cNvSpPr>
          <p:nvPr>
            <p:ph sz="half" idx="2"/>
          </p:nvPr>
        </p:nvSpPr>
        <p:spPr/>
        <p:txBody>
          <a:bodyPr>
            <a:normAutofit/>
          </a:bodyPr>
          <a:lstStyle/>
          <a:p>
            <a:r>
              <a:rPr lang="en-AU" dirty="0">
                <a:hlinkClick r:id="rId2"/>
              </a:rPr>
              <a:t>Question time in the Australian Parliament</a:t>
            </a:r>
            <a:endParaRPr lang="en-AU" dirty="0"/>
          </a:p>
        </p:txBody>
      </p:sp>
      <p:sp>
        <p:nvSpPr>
          <p:cNvPr id="2" name="Text Placeholder 1">
            <a:extLst>
              <a:ext uri="{FF2B5EF4-FFF2-40B4-BE49-F238E27FC236}">
                <a16:creationId xmlns:a16="http://schemas.microsoft.com/office/drawing/2014/main" id="{A60172B6-8B2B-4E4B-B310-89E2002BE7DE}"/>
              </a:ext>
            </a:extLst>
          </p:cNvPr>
          <p:cNvSpPr>
            <a:spLocks noGrp="1"/>
          </p:cNvSpPr>
          <p:nvPr>
            <p:ph sz="half" idx="12"/>
          </p:nvPr>
        </p:nvSpPr>
        <p:spPr>
          <a:xfrm>
            <a:off x="4322389" y="1767426"/>
            <a:ext cx="6569729" cy="1990383"/>
          </a:xfrm>
        </p:spPr>
        <p:txBody>
          <a:bodyPr/>
          <a:lstStyle/>
          <a:p>
            <a:r>
              <a:rPr lang="en-AU" dirty="0"/>
              <a:t>How does the Parliament hold the government accountable for its actions and decisions?</a:t>
            </a:r>
          </a:p>
          <a:p>
            <a:r>
              <a:rPr lang="en-AU" dirty="0"/>
              <a:t>Which methods of scrutiny are the most effective?</a:t>
            </a:r>
          </a:p>
        </p:txBody>
      </p:sp>
      <p:sp>
        <p:nvSpPr>
          <p:cNvPr id="7" name="Text Placeholder 8">
            <a:extLst>
              <a:ext uri="{FF2B5EF4-FFF2-40B4-BE49-F238E27FC236}">
                <a16:creationId xmlns:a16="http://schemas.microsoft.com/office/drawing/2014/main" id="{CDDA1220-0DEC-4B9E-BF89-FFB3AD18DC0C}"/>
              </a:ext>
            </a:extLst>
          </p:cNvPr>
          <p:cNvSpPr txBox="1">
            <a:spLocks/>
          </p:cNvSpPr>
          <p:nvPr/>
        </p:nvSpPr>
        <p:spPr>
          <a:xfrm>
            <a:off x="4322389" y="1249023"/>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Focus questions</a:t>
            </a:r>
            <a:endParaRPr lang="en-US" sz="2800" b="1" dirty="0"/>
          </a:p>
        </p:txBody>
      </p:sp>
    </p:spTree>
    <p:extLst>
      <p:ext uri="{BB962C8B-B14F-4D97-AF65-F5344CB8AC3E}">
        <p14:creationId xmlns:p14="http://schemas.microsoft.com/office/powerpoint/2010/main" val="1563795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0069-F86B-467A-9D33-2917CAE86355}"/>
              </a:ext>
            </a:extLst>
          </p:cNvPr>
          <p:cNvSpPr>
            <a:spLocks noGrp="1"/>
          </p:cNvSpPr>
          <p:nvPr>
            <p:ph type="title"/>
          </p:nvPr>
        </p:nvSpPr>
        <p:spPr>
          <a:xfrm>
            <a:off x="851647" y="913355"/>
            <a:ext cx="10515600" cy="478323"/>
          </a:xfrm>
        </p:spPr>
        <p:txBody>
          <a:bodyPr/>
          <a:lstStyle/>
          <a:p>
            <a:r>
              <a:rPr lang="en-AU" dirty="0"/>
              <a:t>The role of the opposition and the crossbench</a:t>
            </a:r>
            <a:endParaRPr lang="en-US" dirty="0"/>
          </a:p>
        </p:txBody>
      </p:sp>
      <p:sp>
        <p:nvSpPr>
          <p:cNvPr id="3" name="Content Placeholder 2">
            <a:extLst>
              <a:ext uri="{FF2B5EF4-FFF2-40B4-BE49-F238E27FC236}">
                <a16:creationId xmlns:a16="http://schemas.microsoft.com/office/drawing/2014/main" id="{F65B1F78-38B3-4DDA-812E-52935E99389F}"/>
              </a:ext>
            </a:extLst>
          </p:cNvPr>
          <p:cNvSpPr>
            <a:spLocks noGrp="1"/>
          </p:cNvSpPr>
          <p:nvPr>
            <p:ph idx="1"/>
          </p:nvPr>
        </p:nvSpPr>
        <p:spPr>
          <a:xfrm>
            <a:off x="851647" y="1482674"/>
            <a:ext cx="9596718" cy="1754960"/>
          </a:xfrm>
        </p:spPr>
        <p:txBody>
          <a:bodyPr/>
          <a:lstStyle/>
          <a:p>
            <a:pPr>
              <a:lnSpc>
                <a:spcPct val="100000"/>
              </a:lnSpc>
            </a:pPr>
            <a:r>
              <a:rPr lang="en-US" dirty="0"/>
              <a:t>It is up to the Parliament, in particular the opposition, minor parties and independents, to hold the government to account. </a:t>
            </a:r>
          </a:p>
          <a:p>
            <a:pPr>
              <a:lnSpc>
                <a:spcPct val="100000"/>
              </a:lnSpc>
            </a:pPr>
            <a:r>
              <a:rPr lang="en-US" dirty="0"/>
              <a:t>Much of this public scrutiny happens during Question Time and in Senate estimates hearings.</a:t>
            </a:r>
            <a:endParaRPr lang="en-AU" dirty="0"/>
          </a:p>
        </p:txBody>
      </p:sp>
      <p:pic>
        <p:nvPicPr>
          <p:cNvPr id="5" name="Picture 4" descr="A group of people in a room&#10;&#10;Description automatically generated">
            <a:extLst>
              <a:ext uri="{FF2B5EF4-FFF2-40B4-BE49-F238E27FC236}">
                <a16:creationId xmlns:a16="http://schemas.microsoft.com/office/drawing/2014/main" id="{00A05C17-A355-4609-A467-8F0E48A9D3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733" b="6134"/>
          <a:stretch/>
        </p:blipFill>
        <p:spPr>
          <a:xfrm>
            <a:off x="959223" y="3029604"/>
            <a:ext cx="10295965" cy="4531659"/>
          </a:xfrm>
          <a:prstGeom prst="rect">
            <a:avLst/>
          </a:prstGeom>
        </p:spPr>
      </p:pic>
    </p:spTree>
    <p:extLst>
      <p:ext uri="{BB962C8B-B14F-4D97-AF65-F5344CB8AC3E}">
        <p14:creationId xmlns:p14="http://schemas.microsoft.com/office/powerpoint/2010/main" val="363289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2D10C61-F4FC-46FB-810A-11C24A691FBA}"/>
              </a:ext>
            </a:extLst>
          </p:cNvPr>
          <p:cNvSpPr>
            <a:spLocks noGrp="1"/>
          </p:cNvSpPr>
          <p:nvPr>
            <p:ph sz="half" idx="2"/>
          </p:nvPr>
        </p:nvSpPr>
        <p:spPr/>
        <p:txBody>
          <a:bodyPr>
            <a:normAutofit/>
          </a:bodyPr>
          <a:lstStyle/>
          <a:p>
            <a:r>
              <a:rPr lang="en-US" dirty="0">
                <a:hlinkClick r:id="rId2"/>
              </a:rPr>
              <a:t>House of Representatives – video</a:t>
            </a:r>
            <a:endParaRPr lang="en-US" sz="2400" dirty="0"/>
          </a:p>
        </p:txBody>
      </p:sp>
      <p:sp>
        <p:nvSpPr>
          <p:cNvPr id="11" name="Content Placeholder 10">
            <a:extLst>
              <a:ext uri="{FF2B5EF4-FFF2-40B4-BE49-F238E27FC236}">
                <a16:creationId xmlns:a16="http://schemas.microsoft.com/office/drawing/2014/main" id="{56AF296B-4C71-4E60-8962-E5C6DE13EBAB}"/>
              </a:ext>
            </a:extLst>
          </p:cNvPr>
          <p:cNvSpPr>
            <a:spLocks noGrp="1"/>
          </p:cNvSpPr>
          <p:nvPr>
            <p:ph sz="half" idx="12"/>
          </p:nvPr>
        </p:nvSpPr>
        <p:spPr/>
        <p:txBody>
          <a:bodyPr>
            <a:normAutofit/>
          </a:bodyPr>
          <a:lstStyle/>
          <a:p>
            <a:pPr lvl="0"/>
            <a:r>
              <a:rPr lang="en-AU" dirty="0"/>
              <a:t>How does a political party get to form government in Australia?</a:t>
            </a:r>
          </a:p>
          <a:p>
            <a:r>
              <a:rPr lang="en-AU" dirty="0"/>
              <a:t>What is the role of the Australian government?</a:t>
            </a:r>
            <a:r>
              <a:rPr lang="en-AU" b="1" dirty="0"/>
              <a:t> </a:t>
            </a:r>
            <a:endParaRPr lang="en-AU" dirty="0"/>
          </a:p>
        </p:txBody>
      </p:sp>
      <p:sp>
        <p:nvSpPr>
          <p:cNvPr id="7" name="Text Placeholder 8">
            <a:extLst>
              <a:ext uri="{FF2B5EF4-FFF2-40B4-BE49-F238E27FC236}">
                <a16:creationId xmlns:a16="http://schemas.microsoft.com/office/drawing/2014/main" id="{4FA07AA0-864B-4FA0-A6B4-1AEBC65AD93A}"/>
              </a:ext>
            </a:extLst>
          </p:cNvPr>
          <p:cNvSpPr txBox="1">
            <a:spLocks/>
          </p:cNvSpPr>
          <p:nvPr/>
        </p:nvSpPr>
        <p:spPr>
          <a:xfrm>
            <a:off x="4322389" y="1424387"/>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Focus questions</a:t>
            </a:r>
            <a:endParaRPr lang="en-US" sz="2800" b="1" dirty="0"/>
          </a:p>
        </p:txBody>
      </p:sp>
    </p:spTree>
    <p:extLst>
      <p:ext uri="{BB962C8B-B14F-4D97-AF65-F5344CB8AC3E}">
        <p14:creationId xmlns:p14="http://schemas.microsoft.com/office/powerpoint/2010/main" val="3751517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11A3-A085-42EC-8436-5C18AC5F631A}"/>
              </a:ext>
            </a:extLst>
          </p:cNvPr>
          <p:cNvSpPr>
            <a:spLocks noGrp="1"/>
          </p:cNvSpPr>
          <p:nvPr>
            <p:ph type="title"/>
          </p:nvPr>
        </p:nvSpPr>
        <p:spPr/>
        <p:txBody>
          <a:bodyPr/>
          <a:lstStyle/>
          <a:p>
            <a:r>
              <a:rPr lang="en-AU" dirty="0"/>
              <a:t>Committees</a:t>
            </a:r>
            <a:endParaRPr lang="en-US" dirty="0"/>
          </a:p>
        </p:txBody>
      </p:sp>
      <p:sp>
        <p:nvSpPr>
          <p:cNvPr id="3" name="Content Placeholder 2">
            <a:extLst>
              <a:ext uri="{FF2B5EF4-FFF2-40B4-BE49-F238E27FC236}">
                <a16:creationId xmlns:a16="http://schemas.microsoft.com/office/drawing/2014/main" id="{BF1AE030-EDD1-4CAD-BD33-B63CB231CFC4}"/>
              </a:ext>
            </a:extLst>
          </p:cNvPr>
          <p:cNvSpPr>
            <a:spLocks noGrp="1"/>
          </p:cNvSpPr>
          <p:nvPr>
            <p:ph idx="1"/>
          </p:nvPr>
        </p:nvSpPr>
        <p:spPr>
          <a:xfrm>
            <a:off x="838200" y="1280968"/>
            <a:ext cx="9852212" cy="5728768"/>
          </a:xfrm>
        </p:spPr>
        <p:txBody>
          <a:bodyPr/>
          <a:lstStyle/>
          <a:p>
            <a:pPr>
              <a:lnSpc>
                <a:spcPct val="100000"/>
              </a:lnSpc>
            </a:pPr>
            <a:r>
              <a:rPr lang="en-AU" dirty="0"/>
              <a:t>Parliamentary committees are set up by the Senate and the House of Representatives to investigate bills—proposed laws—or issues in more detail than is possible in either chamber. This helps the Parliament make better informed decisions.</a:t>
            </a:r>
          </a:p>
          <a:p>
            <a:pPr>
              <a:lnSpc>
                <a:spcPct val="100000"/>
              </a:lnSpc>
            </a:pPr>
            <a:r>
              <a:rPr lang="en-AU" dirty="0"/>
              <a:t>Most members of parliament, except ministers, serve on committees. A parliamentary committee is usually made up of six to ten government and non-government members of parliament.</a:t>
            </a:r>
          </a:p>
          <a:p>
            <a:pPr>
              <a:lnSpc>
                <a:spcPct val="100000"/>
              </a:lnSpc>
            </a:pPr>
            <a:r>
              <a:rPr lang="en-AU" dirty="0"/>
              <a:t>The committee invites the public, experts and officials to make written statements outlining their views about the bill or issue. It then might ask some of these people to appear before it to answer questions and provide further information. Once it has collected sufficient evidence the committee writes a formal report which is presented to the Parliament. The report may suggest changes to a bill or make other recommendations.</a:t>
            </a:r>
          </a:p>
          <a:p>
            <a:pPr>
              <a:lnSpc>
                <a:spcPct val="100000"/>
              </a:lnSpc>
            </a:pPr>
            <a:r>
              <a:rPr lang="en-AU" dirty="0"/>
              <a:t>Through its work, committees can check that the Parliament is making good laws for Australia and is responding to any problems facing the country. It is also one of the ways the Parliament checks that the government is acting in the best interests of the nation.</a:t>
            </a:r>
          </a:p>
        </p:txBody>
      </p:sp>
    </p:spTree>
    <p:extLst>
      <p:ext uri="{BB962C8B-B14F-4D97-AF65-F5344CB8AC3E}">
        <p14:creationId xmlns:p14="http://schemas.microsoft.com/office/powerpoint/2010/main" val="337740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9017-BF38-4658-9654-49B6E4CF2681}"/>
              </a:ext>
            </a:extLst>
          </p:cNvPr>
          <p:cNvSpPr>
            <a:spLocks noGrp="1"/>
          </p:cNvSpPr>
          <p:nvPr>
            <p:ph type="title"/>
          </p:nvPr>
        </p:nvSpPr>
        <p:spPr/>
        <p:txBody>
          <a:bodyPr/>
          <a:lstStyle/>
          <a:p>
            <a:r>
              <a:rPr lang="en-AU" dirty="0"/>
              <a:t>Senate estimates</a:t>
            </a:r>
            <a:endParaRPr lang="en-US" dirty="0"/>
          </a:p>
        </p:txBody>
      </p:sp>
      <p:sp>
        <p:nvSpPr>
          <p:cNvPr id="3" name="Content Placeholder 2">
            <a:extLst>
              <a:ext uri="{FF2B5EF4-FFF2-40B4-BE49-F238E27FC236}">
                <a16:creationId xmlns:a16="http://schemas.microsoft.com/office/drawing/2014/main" id="{3AC0A569-6CB8-4CE9-8D1E-3C4C81454801}"/>
              </a:ext>
            </a:extLst>
          </p:cNvPr>
          <p:cNvSpPr>
            <a:spLocks noGrp="1"/>
          </p:cNvSpPr>
          <p:nvPr>
            <p:ph idx="1"/>
          </p:nvPr>
        </p:nvSpPr>
        <p:spPr/>
        <p:txBody>
          <a:bodyPr/>
          <a:lstStyle/>
          <a:p>
            <a:pPr>
              <a:lnSpc>
                <a:spcPct val="100000"/>
              </a:lnSpc>
            </a:pPr>
            <a:r>
              <a:rPr lang="en-AU" dirty="0"/>
              <a:t>Senate estimates hearings, also known as estimates committees or simply ‘estimates’, allow senators to examine how the government has spent taxpayers’ money and its future spending plans.</a:t>
            </a:r>
          </a:p>
          <a:p>
            <a:pPr>
              <a:lnSpc>
                <a:spcPct val="100000"/>
              </a:lnSpc>
            </a:pPr>
            <a:r>
              <a:rPr lang="en-AU" dirty="0"/>
              <a:t>Each of the eight estimates committees is responsible for examining different government departments and agencies. During the hearings, senators can ask relevant government senators and senior public servants about the work of their department. They may be asked to explain the purpose of the programs and services provided by their department, and how they are run.</a:t>
            </a:r>
          </a:p>
          <a:p>
            <a:pPr>
              <a:lnSpc>
                <a:spcPct val="100000"/>
              </a:lnSpc>
            </a:pPr>
            <a:r>
              <a:rPr lang="en-AU" dirty="0"/>
              <a:t>Under detailed questioning from non-government senators, ministers and department officials may reveal details about government practice that have not been made public. Estimates hearings may lead to improvements in the way government departments operate. As well, they remind the government that it is accountable to Australians for its policies and actions.</a:t>
            </a:r>
          </a:p>
          <a:p>
            <a:pPr>
              <a:lnSpc>
                <a:spcPct val="100000"/>
              </a:lnSpc>
            </a:pPr>
            <a:r>
              <a:rPr lang="en-AU" dirty="0"/>
              <a:t>All estimates, and most committee hearings, are open to the media and the public and are broadcast live.</a:t>
            </a:r>
          </a:p>
        </p:txBody>
      </p:sp>
    </p:spTree>
    <p:extLst>
      <p:ext uri="{BB962C8B-B14F-4D97-AF65-F5344CB8AC3E}">
        <p14:creationId xmlns:p14="http://schemas.microsoft.com/office/powerpoint/2010/main" val="3685179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C5F5-3E28-4DBC-AE27-1618C03901FC}"/>
              </a:ext>
            </a:extLst>
          </p:cNvPr>
          <p:cNvSpPr>
            <a:spLocks noGrp="1"/>
          </p:cNvSpPr>
          <p:nvPr>
            <p:ph type="title"/>
          </p:nvPr>
        </p:nvSpPr>
        <p:spPr/>
        <p:txBody>
          <a:bodyPr/>
          <a:lstStyle/>
          <a:p>
            <a:r>
              <a:rPr lang="en-AU" dirty="0"/>
              <a:t>Question Time</a:t>
            </a:r>
            <a:endParaRPr lang="en-US" dirty="0"/>
          </a:p>
        </p:txBody>
      </p:sp>
      <p:sp>
        <p:nvSpPr>
          <p:cNvPr id="3" name="Content Placeholder 2">
            <a:extLst>
              <a:ext uri="{FF2B5EF4-FFF2-40B4-BE49-F238E27FC236}">
                <a16:creationId xmlns:a16="http://schemas.microsoft.com/office/drawing/2014/main" id="{4D14173E-2C15-448A-9D16-55E5EBBCEE51}"/>
              </a:ext>
            </a:extLst>
          </p:cNvPr>
          <p:cNvSpPr>
            <a:spLocks noGrp="1"/>
          </p:cNvSpPr>
          <p:nvPr>
            <p:ph sz="half" idx="1"/>
          </p:nvPr>
        </p:nvSpPr>
        <p:spPr/>
        <p:txBody>
          <a:bodyPr>
            <a:normAutofit/>
          </a:bodyPr>
          <a:lstStyle/>
          <a:p>
            <a:pPr lvl="0">
              <a:lnSpc>
                <a:spcPct val="100000"/>
              </a:lnSpc>
            </a:pPr>
            <a:r>
              <a:rPr lang="en-US" dirty="0"/>
              <a:t>During Question Time, the Prime Minister and ministers are asked to explain government decisions and actions. Question Time is scheduled in both the House of Representatives and Senate at 2pm every Monday to Thursday when Parliament is sitting and runs for about one hour.</a:t>
            </a:r>
            <a:endParaRPr lang="en-AU" dirty="0"/>
          </a:p>
          <a:p>
            <a:pPr lvl="0">
              <a:lnSpc>
                <a:spcPct val="100000"/>
              </a:lnSpc>
            </a:pPr>
            <a:r>
              <a:rPr lang="en-US" dirty="0"/>
              <a:t>The opposition, minor parties and independents use Question Time to raise important issues, and to make sure that the decisions made by the government are in the national interest. The opposition may also ask questions aimed at highlighting weaknesses in the government's performance and at presenting itself as an alternative government.</a:t>
            </a:r>
            <a:endParaRPr lang="en-AU" dirty="0"/>
          </a:p>
        </p:txBody>
      </p:sp>
      <p:sp>
        <p:nvSpPr>
          <p:cNvPr id="5" name="Content Placeholder 4">
            <a:extLst>
              <a:ext uri="{FF2B5EF4-FFF2-40B4-BE49-F238E27FC236}">
                <a16:creationId xmlns:a16="http://schemas.microsoft.com/office/drawing/2014/main" id="{E2340BA3-DA75-472A-9A9C-8B2049F66260}"/>
              </a:ext>
            </a:extLst>
          </p:cNvPr>
          <p:cNvSpPr>
            <a:spLocks noGrp="1"/>
          </p:cNvSpPr>
          <p:nvPr>
            <p:ph sz="half" idx="2"/>
          </p:nvPr>
        </p:nvSpPr>
        <p:spPr>
          <a:xfrm>
            <a:off x="6172200" y="1363992"/>
            <a:ext cx="5181600" cy="4055173"/>
          </a:xfrm>
        </p:spPr>
        <p:txBody>
          <a:bodyPr/>
          <a:lstStyle/>
          <a:p>
            <a:pPr lvl="0"/>
            <a:r>
              <a:rPr lang="en-US" dirty="0"/>
              <a:t>In contrast, members of the government ask ministers questions that give them a chance to explain the benefits of their actions to the country. Question Time also allows ministers to talk about urgent matters and to display their political skills.</a:t>
            </a:r>
            <a:endParaRPr lang="en-AU" dirty="0"/>
          </a:p>
          <a:p>
            <a:r>
              <a:rPr lang="en-US" dirty="0"/>
              <a:t>Question Time is often the liveliest part of the sitting day. It is broadcast on national television, radio and the internet and is widely reported in the media. This gives the public an opportunity to observe Parliament at work.</a:t>
            </a:r>
            <a:endParaRPr lang="en-AU" dirty="0"/>
          </a:p>
        </p:txBody>
      </p:sp>
      <p:sp>
        <p:nvSpPr>
          <p:cNvPr id="6" name="Title 3">
            <a:hlinkClick r:id="rId2"/>
            <a:extLst>
              <a:ext uri="{FF2B5EF4-FFF2-40B4-BE49-F238E27FC236}">
                <a16:creationId xmlns:a16="http://schemas.microsoft.com/office/drawing/2014/main" id="{25EFC0FD-88BF-48FF-B756-336561393235}"/>
              </a:ext>
            </a:extLst>
          </p:cNvPr>
          <p:cNvSpPr txBox="1">
            <a:spLocks/>
          </p:cNvSpPr>
          <p:nvPr/>
        </p:nvSpPr>
        <p:spPr>
          <a:xfrm>
            <a:off x="6494929" y="5770999"/>
            <a:ext cx="4693024" cy="571500"/>
          </a:xfrm>
          <a:prstGeom prst="rect">
            <a:avLst/>
          </a:prstGeom>
          <a:solidFill>
            <a:schemeClr val="tx2"/>
          </a:solidFill>
        </p:spPr>
        <p:txBody>
          <a:bodyPr vert="horz" wrap="none" lIns="91440" tIns="45720" rIns="360000" bIns="45720" rtlCol="0" anchor="ctr"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r"/>
            <a:r>
              <a:rPr lang="en-AU" sz="2000" b="0" spc="200" dirty="0">
                <a:solidFill>
                  <a:srgbClr val="FFFFFF"/>
                </a:solidFill>
              </a:rPr>
              <a:t>QUESTION TIME – VIDEO</a:t>
            </a:r>
          </a:p>
        </p:txBody>
      </p:sp>
      <p:pic>
        <p:nvPicPr>
          <p:cNvPr id="7" name="Graphic 6">
            <a:extLst>
              <a:ext uri="{FF2B5EF4-FFF2-40B4-BE49-F238E27FC236}">
                <a16:creationId xmlns:a16="http://schemas.microsoft.com/office/drawing/2014/main" id="{467E7732-CF95-4324-AD0A-CC4F87DA7B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9740" y="5691961"/>
            <a:ext cx="744667" cy="744667"/>
          </a:xfrm>
          <a:prstGeom prst="rect">
            <a:avLst/>
          </a:prstGeom>
        </p:spPr>
      </p:pic>
    </p:spTree>
    <p:extLst>
      <p:ext uri="{BB962C8B-B14F-4D97-AF65-F5344CB8AC3E}">
        <p14:creationId xmlns:p14="http://schemas.microsoft.com/office/powerpoint/2010/main" val="3499855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6C90-2A2F-4DC4-89D9-866C7A46749C}"/>
              </a:ext>
            </a:extLst>
          </p:cNvPr>
          <p:cNvSpPr>
            <a:spLocks noGrp="1"/>
          </p:cNvSpPr>
          <p:nvPr>
            <p:ph type="title"/>
          </p:nvPr>
        </p:nvSpPr>
        <p:spPr>
          <a:xfrm>
            <a:off x="838200" y="1370553"/>
            <a:ext cx="10515600" cy="379546"/>
          </a:xfrm>
        </p:spPr>
        <p:txBody>
          <a:bodyPr/>
          <a:lstStyle/>
          <a:p>
            <a:r>
              <a:rPr lang="en-AU" dirty="0"/>
              <a:t>Public scrutiny</a:t>
            </a:r>
            <a:endParaRPr lang="en-US" dirty="0"/>
          </a:p>
        </p:txBody>
      </p:sp>
      <p:sp>
        <p:nvSpPr>
          <p:cNvPr id="3" name="Content Placeholder 2">
            <a:extLst>
              <a:ext uri="{FF2B5EF4-FFF2-40B4-BE49-F238E27FC236}">
                <a16:creationId xmlns:a16="http://schemas.microsoft.com/office/drawing/2014/main" id="{7FE5884D-CA58-4127-86AC-274E59A2C746}"/>
              </a:ext>
            </a:extLst>
          </p:cNvPr>
          <p:cNvSpPr>
            <a:spLocks noGrp="1"/>
          </p:cNvSpPr>
          <p:nvPr>
            <p:ph idx="1"/>
          </p:nvPr>
        </p:nvSpPr>
        <p:spPr>
          <a:xfrm>
            <a:off x="838200" y="1939871"/>
            <a:ext cx="9618233" cy="924350"/>
          </a:xfrm>
        </p:spPr>
        <p:txBody>
          <a:bodyPr/>
          <a:lstStyle/>
          <a:p>
            <a:pPr marL="0" lvl="0" indent="0">
              <a:lnSpc>
                <a:spcPct val="100000"/>
              </a:lnSpc>
              <a:buNone/>
            </a:pPr>
            <a:r>
              <a:rPr lang="en-US" dirty="0"/>
              <a:t>Members of the public can monitor the work of the Parliament in a number of ways including:</a:t>
            </a:r>
            <a:endParaRPr lang="en-AU" dirty="0"/>
          </a:p>
        </p:txBody>
      </p:sp>
      <p:sp>
        <p:nvSpPr>
          <p:cNvPr id="4" name="Rectangle 3">
            <a:extLst>
              <a:ext uri="{FF2B5EF4-FFF2-40B4-BE49-F238E27FC236}">
                <a16:creationId xmlns:a16="http://schemas.microsoft.com/office/drawing/2014/main" id="{D4A49BD1-7710-43CD-9C87-3550190295B7}"/>
              </a:ext>
            </a:extLst>
          </p:cNvPr>
          <p:cNvSpPr/>
          <p:nvPr/>
        </p:nvSpPr>
        <p:spPr>
          <a:xfrm>
            <a:off x="838200" y="4403050"/>
            <a:ext cx="2424950" cy="1477328"/>
          </a:xfrm>
          <a:prstGeom prst="rect">
            <a:avLst/>
          </a:prstGeom>
        </p:spPr>
        <p:txBody>
          <a:bodyPr wrap="square">
            <a:spAutoFit/>
          </a:bodyPr>
          <a:lstStyle/>
          <a:p>
            <a:pPr algn="ctr">
              <a:lnSpc>
                <a:spcPct val="100000"/>
              </a:lnSpc>
            </a:pPr>
            <a:r>
              <a:rPr lang="en-US" dirty="0"/>
              <a:t>Watching the proceedings of the Parliament in person or </a:t>
            </a:r>
            <a:r>
              <a:rPr lang="en-US" dirty="0">
                <a:hlinkClick r:id="rId2"/>
              </a:rPr>
              <a:t>online on the APH website</a:t>
            </a:r>
            <a:endParaRPr lang="en-AU" dirty="0"/>
          </a:p>
        </p:txBody>
      </p:sp>
      <p:sp>
        <p:nvSpPr>
          <p:cNvPr id="5" name="Rectangle 4">
            <a:extLst>
              <a:ext uri="{FF2B5EF4-FFF2-40B4-BE49-F238E27FC236}">
                <a16:creationId xmlns:a16="http://schemas.microsoft.com/office/drawing/2014/main" id="{9B33752F-CC14-4F67-98B0-D596340911EA}"/>
              </a:ext>
            </a:extLst>
          </p:cNvPr>
          <p:cNvSpPr/>
          <p:nvPr/>
        </p:nvSpPr>
        <p:spPr>
          <a:xfrm>
            <a:off x="3484283" y="4403050"/>
            <a:ext cx="2424950" cy="1477328"/>
          </a:xfrm>
          <a:prstGeom prst="rect">
            <a:avLst/>
          </a:prstGeom>
        </p:spPr>
        <p:txBody>
          <a:bodyPr wrap="square">
            <a:spAutoFit/>
          </a:bodyPr>
          <a:lstStyle/>
          <a:p>
            <a:pPr algn="ctr">
              <a:lnSpc>
                <a:spcPct val="100000"/>
              </a:lnSpc>
            </a:pPr>
            <a:r>
              <a:rPr lang="en-US" dirty="0"/>
              <a:t>Reading Parliamentary documents such as </a:t>
            </a:r>
            <a:r>
              <a:rPr lang="en-US" dirty="0">
                <a:hlinkClick r:id="rId3"/>
              </a:rPr>
              <a:t>Hansard</a:t>
            </a:r>
            <a:r>
              <a:rPr lang="en-US" dirty="0"/>
              <a:t>, </a:t>
            </a:r>
            <a:r>
              <a:rPr lang="en-US" dirty="0">
                <a:hlinkClick r:id="rId4"/>
              </a:rPr>
              <a:t>Votes and Proceedings</a:t>
            </a:r>
            <a:r>
              <a:rPr lang="en-US" dirty="0"/>
              <a:t>, and </a:t>
            </a:r>
            <a:r>
              <a:rPr lang="en-US" dirty="0">
                <a:hlinkClick r:id="rId5"/>
              </a:rPr>
              <a:t>Journals of the Senate</a:t>
            </a:r>
            <a:endParaRPr lang="en-AU" dirty="0"/>
          </a:p>
        </p:txBody>
      </p:sp>
      <p:sp>
        <p:nvSpPr>
          <p:cNvPr id="6" name="Rectangle 5">
            <a:extLst>
              <a:ext uri="{FF2B5EF4-FFF2-40B4-BE49-F238E27FC236}">
                <a16:creationId xmlns:a16="http://schemas.microsoft.com/office/drawing/2014/main" id="{B00E7ABA-9086-4B9F-B979-0B8D50ECD83E}"/>
              </a:ext>
            </a:extLst>
          </p:cNvPr>
          <p:cNvSpPr/>
          <p:nvPr/>
        </p:nvSpPr>
        <p:spPr>
          <a:xfrm>
            <a:off x="6130366" y="4403050"/>
            <a:ext cx="2424950" cy="1200329"/>
          </a:xfrm>
          <a:prstGeom prst="rect">
            <a:avLst/>
          </a:prstGeom>
        </p:spPr>
        <p:txBody>
          <a:bodyPr wrap="square">
            <a:spAutoFit/>
          </a:bodyPr>
          <a:lstStyle/>
          <a:p>
            <a:pPr algn="ctr">
              <a:lnSpc>
                <a:spcPct val="100000"/>
              </a:lnSpc>
            </a:pPr>
            <a:r>
              <a:rPr lang="en-US" dirty="0"/>
              <a:t>Following the work of the Parliament as reported in traditional and social media</a:t>
            </a:r>
            <a:endParaRPr lang="en-AU" dirty="0"/>
          </a:p>
        </p:txBody>
      </p:sp>
      <p:sp>
        <p:nvSpPr>
          <p:cNvPr id="7" name="Rectangle 6">
            <a:extLst>
              <a:ext uri="{FF2B5EF4-FFF2-40B4-BE49-F238E27FC236}">
                <a16:creationId xmlns:a16="http://schemas.microsoft.com/office/drawing/2014/main" id="{EEB8AEBD-C01A-4420-84ED-AE1E283F3F98}"/>
              </a:ext>
            </a:extLst>
          </p:cNvPr>
          <p:cNvSpPr/>
          <p:nvPr/>
        </p:nvSpPr>
        <p:spPr>
          <a:xfrm>
            <a:off x="8776450" y="4403050"/>
            <a:ext cx="2424950" cy="1477328"/>
          </a:xfrm>
          <a:prstGeom prst="rect">
            <a:avLst/>
          </a:prstGeom>
        </p:spPr>
        <p:txBody>
          <a:bodyPr wrap="square">
            <a:spAutoFit/>
          </a:bodyPr>
          <a:lstStyle/>
          <a:p>
            <a:pPr algn="ctr">
              <a:lnSpc>
                <a:spcPct val="100000"/>
              </a:lnSpc>
            </a:pPr>
            <a:r>
              <a:rPr lang="en-US" dirty="0"/>
              <a:t>Interacting with MPs and senators via community forums, email, mail and social media.</a:t>
            </a:r>
            <a:endParaRPr lang="en-AU" dirty="0"/>
          </a:p>
        </p:txBody>
      </p:sp>
      <p:pic>
        <p:nvPicPr>
          <p:cNvPr id="8" name="Graphic 7">
            <a:extLst>
              <a:ext uri="{FF2B5EF4-FFF2-40B4-BE49-F238E27FC236}">
                <a16:creationId xmlns:a16="http://schemas.microsoft.com/office/drawing/2014/main" id="{2221D186-343A-49E0-AD4E-C1A64C68DE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40020" y="3002213"/>
            <a:ext cx="1188538" cy="1188538"/>
          </a:xfrm>
          <a:prstGeom prst="rect">
            <a:avLst/>
          </a:prstGeom>
        </p:spPr>
      </p:pic>
      <p:pic>
        <p:nvPicPr>
          <p:cNvPr id="9" name="Graphic 8">
            <a:extLst>
              <a:ext uri="{FF2B5EF4-FFF2-40B4-BE49-F238E27FC236}">
                <a16:creationId xmlns:a16="http://schemas.microsoft.com/office/drawing/2014/main" id="{85A644DD-A711-4F15-BD38-31DCEF039B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37432" y="3002213"/>
            <a:ext cx="1188538" cy="1188538"/>
          </a:xfrm>
          <a:prstGeom prst="rect">
            <a:avLst/>
          </a:prstGeom>
        </p:spPr>
      </p:pic>
      <p:pic>
        <p:nvPicPr>
          <p:cNvPr id="10" name="Graphic 9">
            <a:extLst>
              <a:ext uri="{FF2B5EF4-FFF2-40B4-BE49-F238E27FC236}">
                <a16:creationId xmlns:a16="http://schemas.microsoft.com/office/drawing/2014/main" id="{D3BB35B0-B877-4D40-BECD-A9E9E67A06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88726" y="3002213"/>
            <a:ext cx="1188538" cy="1188538"/>
          </a:xfrm>
          <a:prstGeom prst="rect">
            <a:avLst/>
          </a:prstGeom>
        </p:spPr>
      </p:pic>
      <p:pic>
        <p:nvPicPr>
          <p:cNvPr id="11" name="Graphic 10">
            <a:extLst>
              <a:ext uri="{FF2B5EF4-FFF2-40B4-BE49-F238E27FC236}">
                <a16:creationId xmlns:a16="http://schemas.microsoft.com/office/drawing/2014/main" id="{848C57F2-90D4-417E-B3AD-E68E71A7E5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91314" y="3002213"/>
            <a:ext cx="1188538" cy="1188538"/>
          </a:xfrm>
          <a:prstGeom prst="rect">
            <a:avLst/>
          </a:prstGeom>
        </p:spPr>
      </p:pic>
    </p:spTree>
    <p:extLst>
      <p:ext uri="{BB962C8B-B14F-4D97-AF65-F5344CB8AC3E}">
        <p14:creationId xmlns:p14="http://schemas.microsoft.com/office/powerpoint/2010/main" val="2844166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9888DC-FAA1-45BE-B34F-4766DCED5344}"/>
              </a:ext>
            </a:extLst>
          </p:cNvPr>
          <p:cNvSpPr>
            <a:spLocks noGrp="1"/>
          </p:cNvSpPr>
          <p:nvPr>
            <p:ph type="title"/>
          </p:nvPr>
        </p:nvSpPr>
        <p:spPr>
          <a:xfrm>
            <a:off x="838200" y="1413107"/>
            <a:ext cx="10515600" cy="492281"/>
          </a:xfrm>
        </p:spPr>
        <p:txBody>
          <a:bodyPr/>
          <a:lstStyle/>
          <a:p>
            <a:r>
              <a:rPr lang="en-AU" sz="2800" b="1" dirty="0"/>
              <a:t>Food for thought</a:t>
            </a:r>
          </a:p>
        </p:txBody>
      </p:sp>
      <p:sp>
        <p:nvSpPr>
          <p:cNvPr id="6" name="Content Placeholder 2">
            <a:extLst>
              <a:ext uri="{FF2B5EF4-FFF2-40B4-BE49-F238E27FC236}">
                <a16:creationId xmlns:a16="http://schemas.microsoft.com/office/drawing/2014/main" id="{B6D21788-ADEF-40CB-8CBE-2103117D15FD}"/>
              </a:ext>
            </a:extLst>
          </p:cNvPr>
          <p:cNvSpPr txBox="1">
            <a:spLocks/>
          </p:cNvSpPr>
          <p:nvPr/>
        </p:nvSpPr>
        <p:spPr>
          <a:xfrm>
            <a:off x="838201" y="2045056"/>
            <a:ext cx="6088692" cy="57287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00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From what you have seen of Question Time is it an effective mechanism for scrutinising the work of the government? (You can watch past QTs on YouTube)</a:t>
            </a:r>
          </a:p>
          <a:p>
            <a:pPr marL="39600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In which other ways can the people of Australia participate in holding the government to account?</a:t>
            </a:r>
          </a:p>
        </p:txBody>
      </p:sp>
      <p:pic>
        <p:nvPicPr>
          <p:cNvPr id="7" name="Picture 6" descr="A picture containing light&#10;&#10;Description automatically generated">
            <a:extLst>
              <a:ext uri="{FF2B5EF4-FFF2-40B4-BE49-F238E27FC236}">
                <a16:creationId xmlns:a16="http://schemas.microsoft.com/office/drawing/2014/main" id="{56EAEB10-05A0-4509-B790-89C8BC77D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971" y="1905389"/>
            <a:ext cx="3317964" cy="3317966"/>
          </a:xfrm>
          <a:prstGeom prst="rect">
            <a:avLst/>
          </a:prstGeom>
        </p:spPr>
      </p:pic>
    </p:spTree>
    <p:extLst>
      <p:ext uri="{BB962C8B-B14F-4D97-AF65-F5344CB8AC3E}">
        <p14:creationId xmlns:p14="http://schemas.microsoft.com/office/powerpoint/2010/main" val="3906602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F0EDA20-FE84-43E0-9551-7341392147A8}"/>
              </a:ext>
            </a:extLst>
          </p:cNvPr>
          <p:cNvSpPr txBox="1">
            <a:spLocks/>
          </p:cNvSpPr>
          <p:nvPr/>
        </p:nvSpPr>
        <p:spPr>
          <a:xfrm>
            <a:off x="838199" y="711650"/>
            <a:ext cx="10628552" cy="506336"/>
          </a:xfrm>
          <a:prstGeom prst="rect">
            <a:avLst/>
          </a:prstGeom>
          <a:solidFill>
            <a:schemeClr val="tx2"/>
          </a:solidFill>
        </p:spPr>
        <p:txBody>
          <a:bodyPr vert="horz" lIns="936000" tIns="72000" rIns="91440" bIns="54000" rtlCol="0" anchor="ctr"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sz="3200" spc="200" dirty="0"/>
              <a:t>CLASS</a:t>
            </a:r>
            <a:r>
              <a:rPr lang="en-AU" sz="3200" spc="200" dirty="0">
                <a:solidFill>
                  <a:srgbClr val="FFFFFF"/>
                </a:solidFill>
              </a:rPr>
              <a:t> ACTIVITIES</a:t>
            </a:r>
          </a:p>
        </p:txBody>
      </p:sp>
      <p:sp>
        <p:nvSpPr>
          <p:cNvPr id="3" name="Content Placeholder 2"/>
          <p:cNvSpPr>
            <a:spLocks noGrp="1"/>
          </p:cNvSpPr>
          <p:nvPr>
            <p:ph sz="half" idx="1"/>
          </p:nvPr>
        </p:nvSpPr>
        <p:spPr>
          <a:xfrm>
            <a:off x="838200" y="1749754"/>
            <a:ext cx="4648200" cy="5119517"/>
          </a:xfrm>
        </p:spPr>
        <p:txBody>
          <a:bodyPr>
            <a:normAutofit/>
          </a:bodyPr>
          <a:lstStyle/>
          <a:p>
            <a:pPr marL="0" indent="0">
              <a:buNone/>
            </a:pPr>
            <a:r>
              <a:rPr lang="en-AU" dirty="0">
                <a:latin typeface="+mj-lt"/>
              </a:rPr>
              <a:t>Run a committee inquiry</a:t>
            </a:r>
          </a:p>
          <a:p>
            <a:r>
              <a:rPr lang="en-AU" dirty="0"/>
              <a:t>Review the </a:t>
            </a:r>
            <a:r>
              <a:rPr lang="en-AU" dirty="0">
                <a:hlinkClick r:id="rId2"/>
              </a:rPr>
              <a:t>Run a parliamentary committee </a:t>
            </a:r>
            <a:r>
              <a:rPr lang="en-AU" dirty="0"/>
              <a:t>classroom activity.</a:t>
            </a:r>
          </a:p>
          <a:p>
            <a:r>
              <a:rPr lang="en-AU" dirty="0"/>
              <a:t>Make a list of cross-curricular topics that you could explore in your classroom using this activity.</a:t>
            </a:r>
          </a:p>
        </p:txBody>
      </p:sp>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791" y="691992"/>
            <a:ext cx="523875" cy="523875"/>
          </a:xfrm>
          <a:prstGeom prst="rect">
            <a:avLst/>
          </a:prstGeom>
        </p:spPr>
      </p:pic>
      <p:sp>
        <p:nvSpPr>
          <p:cNvPr id="6" name="Content Placeholder 2">
            <a:extLst>
              <a:ext uri="{FF2B5EF4-FFF2-40B4-BE49-F238E27FC236}">
                <a16:creationId xmlns:a16="http://schemas.microsoft.com/office/drawing/2014/main" id="{8186D920-9264-430E-979A-89026FAA53AE}"/>
              </a:ext>
            </a:extLst>
          </p:cNvPr>
          <p:cNvSpPr txBox="1">
            <a:spLocks/>
          </p:cNvSpPr>
          <p:nvPr/>
        </p:nvSpPr>
        <p:spPr>
          <a:xfrm>
            <a:off x="5989636" y="1749754"/>
            <a:ext cx="4519700" cy="511951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mj-lt"/>
              </a:rPr>
              <a:t>Discover current committee inquiries</a:t>
            </a:r>
          </a:p>
          <a:p>
            <a:pPr lvl="0"/>
            <a:r>
              <a:rPr lang="en-US" dirty="0"/>
              <a:t>Review the </a:t>
            </a:r>
            <a:r>
              <a:rPr lang="en-US" u="sng" dirty="0">
                <a:hlinkClick r:id="rId5"/>
              </a:rPr>
              <a:t>current committee inquiries on the APH website</a:t>
            </a:r>
            <a:r>
              <a:rPr lang="en-US" dirty="0">
                <a:hlinkClick r:id="rId5"/>
              </a:rPr>
              <a:t>.</a:t>
            </a:r>
            <a:endParaRPr lang="en-AU" dirty="0"/>
          </a:p>
          <a:p>
            <a:pPr lvl="0"/>
            <a:r>
              <a:rPr lang="en-US" dirty="0"/>
              <a:t>Highlight topics that may be of interest to students and think about how a class could get involved by drafting and sending in a submission.</a:t>
            </a:r>
            <a:endParaRPr lang="en-AU" dirty="0"/>
          </a:p>
        </p:txBody>
      </p:sp>
    </p:spTree>
    <p:extLst>
      <p:ext uri="{BB962C8B-B14F-4D97-AF65-F5344CB8AC3E}">
        <p14:creationId xmlns:p14="http://schemas.microsoft.com/office/powerpoint/2010/main" val="3624216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8972" y="1052189"/>
            <a:ext cx="5781370" cy="379546"/>
          </a:xfrm>
        </p:spPr>
        <p:txBody>
          <a:bodyPr/>
          <a:lstStyle/>
          <a:p>
            <a:r>
              <a:rPr lang="en-AU" dirty="0"/>
              <a:t>Additional resources</a:t>
            </a:r>
          </a:p>
        </p:txBody>
      </p:sp>
      <p:sp>
        <p:nvSpPr>
          <p:cNvPr id="3" name="Content Placeholder 2"/>
          <p:cNvSpPr>
            <a:spLocks noGrp="1"/>
          </p:cNvSpPr>
          <p:nvPr>
            <p:ph idx="1"/>
          </p:nvPr>
        </p:nvSpPr>
        <p:spPr>
          <a:xfrm>
            <a:off x="5688973" y="1621507"/>
            <a:ext cx="5446666" cy="5338508"/>
          </a:xfrm>
        </p:spPr>
        <p:txBody>
          <a:bodyPr>
            <a:normAutofit/>
          </a:bodyPr>
          <a:lstStyle/>
          <a:p>
            <a:pPr marL="0" indent="0">
              <a:buNone/>
            </a:pPr>
            <a:r>
              <a:rPr lang="en-AU" dirty="0">
                <a:latin typeface="+mj-lt"/>
              </a:rPr>
              <a:t>PEO resources</a:t>
            </a:r>
          </a:p>
          <a:p>
            <a:pPr lvl="0"/>
            <a:r>
              <a:rPr lang="en-US" dirty="0"/>
              <a:t>Fact sheet – </a:t>
            </a:r>
            <a:r>
              <a:rPr lang="en-US" u="sng" dirty="0">
                <a:hlinkClick r:id="rId2"/>
              </a:rPr>
              <a:t>Opposition</a:t>
            </a:r>
            <a:endParaRPr lang="en-AU" dirty="0"/>
          </a:p>
          <a:p>
            <a:pPr lvl="0"/>
            <a:r>
              <a:rPr lang="en-US" dirty="0"/>
              <a:t>Fact sheet – </a:t>
            </a:r>
            <a:r>
              <a:rPr lang="en-US" u="sng" dirty="0">
                <a:hlinkClick r:id="rId3"/>
              </a:rPr>
              <a:t>Independents</a:t>
            </a:r>
            <a:endParaRPr lang="en-AU" dirty="0"/>
          </a:p>
          <a:p>
            <a:pPr lvl="0"/>
            <a:r>
              <a:rPr lang="en-US" dirty="0"/>
              <a:t>Fact sheet – </a:t>
            </a:r>
            <a:r>
              <a:rPr lang="en-US" u="sng" dirty="0">
                <a:hlinkClick r:id="rId4"/>
              </a:rPr>
              <a:t>Senate estimates</a:t>
            </a:r>
            <a:endParaRPr lang="en-AU" dirty="0"/>
          </a:p>
          <a:p>
            <a:pPr lvl="0"/>
            <a:r>
              <a:rPr lang="en-US" dirty="0"/>
              <a:t>Fact sheet – </a:t>
            </a:r>
            <a:r>
              <a:rPr lang="en-US" u="sng" dirty="0">
                <a:hlinkClick r:id="rId5"/>
              </a:rPr>
              <a:t>Committees</a:t>
            </a:r>
            <a:endParaRPr lang="en-AU" dirty="0"/>
          </a:p>
          <a:p>
            <a:pPr lvl="0"/>
            <a:r>
              <a:rPr lang="en-US" dirty="0"/>
              <a:t>Fact sheet – </a:t>
            </a:r>
            <a:r>
              <a:rPr lang="en-US" u="sng" dirty="0">
                <a:hlinkClick r:id="rId6"/>
              </a:rPr>
              <a:t>Question Time in the Australian Parliament</a:t>
            </a:r>
            <a:endParaRPr lang="en-AU" dirty="0"/>
          </a:p>
          <a:p>
            <a:pPr marL="0" indent="0">
              <a:spcBef>
                <a:spcPts val="1800"/>
              </a:spcBef>
              <a:buNone/>
            </a:pPr>
            <a:r>
              <a:rPr lang="en-AU" dirty="0">
                <a:latin typeface="+mj-lt"/>
              </a:rPr>
              <a:t>Other resources</a:t>
            </a:r>
          </a:p>
          <a:p>
            <a:pPr lvl="0"/>
            <a:r>
              <a:rPr lang="en-US" dirty="0"/>
              <a:t>House of Representatives – </a:t>
            </a:r>
            <a:r>
              <a:rPr lang="en-US" u="sng" dirty="0" err="1">
                <a:hlinkClick r:id="rId7"/>
              </a:rPr>
              <a:t>Infosheet</a:t>
            </a:r>
            <a:r>
              <a:rPr lang="en-US" u="sng" dirty="0">
                <a:hlinkClick r:id="rId7"/>
              </a:rPr>
              <a:t> 19 – The House, government and opposition</a:t>
            </a:r>
            <a:endParaRPr lang="en-AU" dirty="0"/>
          </a:p>
          <a:p>
            <a:pPr lvl="0"/>
            <a:r>
              <a:rPr lang="en-US" dirty="0"/>
              <a:t>Senate – </a:t>
            </a:r>
            <a:r>
              <a:rPr lang="en-US" u="sng" dirty="0">
                <a:hlinkClick r:id="rId8"/>
              </a:rPr>
              <a:t>Brief 5 – Consideration of Estimates by the Senate’s Legislation Committees</a:t>
            </a:r>
            <a:endParaRPr lang="en-AU" dirty="0"/>
          </a:p>
          <a:p>
            <a:r>
              <a:rPr lang="en-US" dirty="0"/>
              <a:t>Australian Parliament House – </a:t>
            </a:r>
            <a:r>
              <a:rPr lang="en-US" u="sng" dirty="0">
                <a:hlinkClick r:id="rId9"/>
              </a:rPr>
              <a:t>Committees</a:t>
            </a:r>
            <a:endParaRPr lang="en-AU" dirty="0"/>
          </a:p>
        </p:txBody>
      </p:sp>
      <p:pic>
        <p:nvPicPr>
          <p:cNvPr id="4" name="Graphic 3">
            <a:extLst>
              <a:ext uri="{FF2B5EF4-FFF2-40B4-BE49-F238E27FC236}">
                <a16:creationId xmlns:a16="http://schemas.microsoft.com/office/drawing/2014/main" id="{47C13E22-B38A-4AF2-B6E5-65BEA3CDE67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8189" y="1734119"/>
            <a:ext cx="3863078" cy="4093024"/>
          </a:xfrm>
          <a:prstGeom prst="rect">
            <a:avLst/>
          </a:prstGeom>
        </p:spPr>
      </p:pic>
    </p:spTree>
    <p:extLst>
      <p:ext uri="{BB962C8B-B14F-4D97-AF65-F5344CB8AC3E}">
        <p14:creationId xmlns:p14="http://schemas.microsoft.com/office/powerpoint/2010/main" val="3984149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223FB-D167-4538-B418-316CD9CD7920}"/>
              </a:ext>
            </a:extLst>
          </p:cNvPr>
          <p:cNvSpPr>
            <a:spLocks noGrp="1"/>
          </p:cNvSpPr>
          <p:nvPr>
            <p:ph type="ctrTitle"/>
          </p:nvPr>
        </p:nvSpPr>
        <p:spPr/>
        <p:txBody>
          <a:bodyPr/>
          <a:lstStyle/>
          <a:p>
            <a:r>
              <a:rPr lang="en-US" dirty="0"/>
              <a:t>MODULE 12</a:t>
            </a:r>
          </a:p>
        </p:txBody>
      </p:sp>
      <p:sp>
        <p:nvSpPr>
          <p:cNvPr id="5" name="Subtitle 4">
            <a:extLst>
              <a:ext uri="{FF2B5EF4-FFF2-40B4-BE49-F238E27FC236}">
                <a16:creationId xmlns:a16="http://schemas.microsoft.com/office/drawing/2014/main" id="{667142DE-4A0C-4D9B-B050-5EA61A6F2B7F}"/>
              </a:ext>
            </a:extLst>
          </p:cNvPr>
          <p:cNvSpPr>
            <a:spLocks noGrp="1"/>
          </p:cNvSpPr>
          <p:nvPr>
            <p:ph type="subTitle" idx="1"/>
          </p:nvPr>
        </p:nvSpPr>
        <p:spPr/>
        <p:txBody>
          <a:bodyPr/>
          <a:lstStyle/>
          <a:p>
            <a:r>
              <a:rPr lang="en-AU" dirty="0"/>
              <a:t>The role of the media</a:t>
            </a:r>
          </a:p>
        </p:txBody>
      </p:sp>
    </p:spTree>
    <p:extLst>
      <p:ext uri="{BB962C8B-B14F-4D97-AF65-F5344CB8AC3E}">
        <p14:creationId xmlns:p14="http://schemas.microsoft.com/office/powerpoint/2010/main" val="1486290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A930D7-A487-424A-977B-8B03CDD251A2}"/>
              </a:ext>
            </a:extLst>
          </p:cNvPr>
          <p:cNvSpPr>
            <a:spLocks noGrp="1"/>
          </p:cNvSpPr>
          <p:nvPr>
            <p:ph type="body" idx="13"/>
          </p:nvPr>
        </p:nvSpPr>
        <p:spPr>
          <a:xfrm>
            <a:off x="1970760" y="1048872"/>
            <a:ext cx="8250478" cy="5154220"/>
          </a:xfrm>
        </p:spPr>
        <p:txBody>
          <a:bodyPr/>
          <a:lstStyle/>
          <a:p>
            <a:pPr lvl="0">
              <a:spcBef>
                <a:spcPts val="2400"/>
              </a:spcBef>
            </a:pPr>
            <a:r>
              <a:rPr lang="en-AU" dirty="0"/>
              <a:t>In this module you will learn that:</a:t>
            </a:r>
          </a:p>
          <a:p>
            <a:r>
              <a:rPr lang="en-AU" dirty="0"/>
              <a:t>A free press is an important part of a working democracy.</a:t>
            </a:r>
          </a:p>
        </p:txBody>
      </p:sp>
    </p:spTree>
    <p:extLst>
      <p:ext uri="{BB962C8B-B14F-4D97-AF65-F5344CB8AC3E}">
        <p14:creationId xmlns:p14="http://schemas.microsoft.com/office/powerpoint/2010/main" val="1897106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3C4CD-EEAE-4130-B331-580B9B052C6D}"/>
              </a:ext>
            </a:extLst>
          </p:cNvPr>
          <p:cNvSpPr>
            <a:spLocks noGrp="1"/>
          </p:cNvSpPr>
          <p:nvPr>
            <p:ph sz="half" idx="2"/>
          </p:nvPr>
        </p:nvSpPr>
        <p:spPr/>
        <p:txBody>
          <a:bodyPr/>
          <a:lstStyle/>
          <a:p>
            <a:r>
              <a:rPr lang="en-US" dirty="0">
                <a:hlinkClick r:id="rId2"/>
              </a:rPr>
              <a:t>Press gallery</a:t>
            </a:r>
            <a:endParaRPr lang="en-US" dirty="0"/>
          </a:p>
        </p:txBody>
      </p:sp>
      <p:sp>
        <p:nvSpPr>
          <p:cNvPr id="5" name="Content Placeholder 4">
            <a:extLst>
              <a:ext uri="{FF2B5EF4-FFF2-40B4-BE49-F238E27FC236}">
                <a16:creationId xmlns:a16="http://schemas.microsoft.com/office/drawing/2014/main" id="{B5CE2266-1686-42BC-A21C-16CEAEB7485A}"/>
              </a:ext>
            </a:extLst>
          </p:cNvPr>
          <p:cNvSpPr>
            <a:spLocks noGrp="1"/>
          </p:cNvSpPr>
          <p:nvPr>
            <p:ph sz="half" idx="12"/>
          </p:nvPr>
        </p:nvSpPr>
        <p:spPr>
          <a:xfrm>
            <a:off x="4322390" y="1567010"/>
            <a:ext cx="6262104" cy="2125939"/>
          </a:xfrm>
        </p:spPr>
        <p:txBody>
          <a:bodyPr>
            <a:normAutofit/>
          </a:bodyPr>
          <a:lstStyle/>
          <a:p>
            <a:r>
              <a:rPr lang="en-AU" dirty="0"/>
              <a:t>How does the media work to keep citizens informed and to keep the government accountable?</a:t>
            </a:r>
          </a:p>
          <a:p>
            <a:r>
              <a:rPr lang="en-AU" dirty="0"/>
              <a:t>Why is it important to develop critical media literacy skills?</a:t>
            </a:r>
          </a:p>
        </p:txBody>
      </p:sp>
      <p:sp>
        <p:nvSpPr>
          <p:cNvPr id="7" name="Text Placeholder 8">
            <a:extLst>
              <a:ext uri="{FF2B5EF4-FFF2-40B4-BE49-F238E27FC236}">
                <a16:creationId xmlns:a16="http://schemas.microsoft.com/office/drawing/2014/main" id="{6ECF69E3-5D6C-41A9-AD35-3CE15773ECE6}"/>
              </a:ext>
            </a:extLst>
          </p:cNvPr>
          <p:cNvSpPr txBox="1">
            <a:spLocks/>
          </p:cNvSpPr>
          <p:nvPr/>
        </p:nvSpPr>
        <p:spPr>
          <a:xfrm>
            <a:off x="4322389" y="1036081"/>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Focus questions</a:t>
            </a:r>
            <a:endParaRPr lang="en-US" sz="2800" b="1" dirty="0"/>
          </a:p>
        </p:txBody>
      </p:sp>
    </p:spTree>
    <p:extLst>
      <p:ext uri="{BB962C8B-B14F-4D97-AF65-F5344CB8AC3E}">
        <p14:creationId xmlns:p14="http://schemas.microsoft.com/office/powerpoint/2010/main" val="188376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30" y="1401912"/>
            <a:ext cx="10515600" cy="474429"/>
          </a:xfrm>
        </p:spPr>
        <p:txBody>
          <a:bodyPr/>
          <a:lstStyle/>
          <a:p>
            <a:r>
              <a:rPr lang="en-AU" dirty="0">
                <a:cs typeface="Gautami" panose="020B0502040204020203" pitchFamily="34" charset="0"/>
              </a:rPr>
              <a:t>Formation of government</a:t>
            </a:r>
          </a:p>
        </p:txBody>
      </p:sp>
      <p:sp>
        <p:nvSpPr>
          <p:cNvPr id="3" name="Content Placeholder 2"/>
          <p:cNvSpPr>
            <a:spLocks noGrp="1"/>
          </p:cNvSpPr>
          <p:nvPr>
            <p:ph sz="half" idx="2"/>
          </p:nvPr>
        </p:nvSpPr>
        <p:spPr>
          <a:xfrm>
            <a:off x="839789" y="2116897"/>
            <a:ext cx="7114238" cy="4972833"/>
          </a:xfrm>
        </p:spPr>
        <p:txBody>
          <a:bodyPr>
            <a:noAutofit/>
          </a:bodyPr>
          <a:lstStyle/>
          <a:p>
            <a:pPr marL="0" lvl="0" indent="0" fontAlgn="t">
              <a:buNone/>
            </a:pPr>
            <a:r>
              <a:rPr lang="en-AU" dirty="0"/>
              <a:t>In Australia, the federal government is part of the federal Parliament. At an election, the party (or coalition of parties) with the support of the majority of members elected to the House of Representatives becomes the government. Although government is formed in the House of Representatives, there are also members of the government in the Senate. The government may or may not hold the majority of seats in the Senate, but usually doesn’t.</a:t>
            </a:r>
          </a:p>
          <a:p>
            <a:pPr marL="0" indent="0" fontAlgn="t">
              <a:buNone/>
            </a:pPr>
            <a:r>
              <a:rPr lang="en-AU" dirty="0"/>
              <a:t>The </a:t>
            </a:r>
            <a:r>
              <a:rPr lang="en-AU" u="sng" dirty="0">
                <a:hlinkClick r:id="rId2"/>
              </a:rPr>
              <a:t>government</a:t>
            </a:r>
            <a:r>
              <a:rPr lang="en-AU" dirty="0"/>
              <a:t> is responsible for making decisions about how the country is run, including setting a policy agenda, proposing new laws and putting laws into action. In this way, it plays an important role in shaping society and making sure that Australians have the services and safeguards they need.</a:t>
            </a:r>
          </a:p>
          <a:p>
            <a:pPr marL="0" lvl="0" indent="0" fontAlgn="t">
              <a:buNone/>
            </a:pPr>
            <a:endParaRPr lang="en-AU" dirty="0"/>
          </a:p>
        </p:txBody>
      </p:sp>
      <p:pic>
        <p:nvPicPr>
          <p:cNvPr id="5" name="Graphic 4">
            <a:extLst>
              <a:ext uri="{FF2B5EF4-FFF2-40B4-BE49-F238E27FC236}">
                <a16:creationId xmlns:a16="http://schemas.microsoft.com/office/drawing/2014/main" id="{4BC81B1F-8809-4566-8415-34EBEA8B79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8112" y="2116897"/>
            <a:ext cx="1561451" cy="3770335"/>
          </a:xfrm>
          <a:prstGeom prst="rect">
            <a:avLst/>
          </a:prstGeom>
        </p:spPr>
      </p:pic>
    </p:spTree>
    <p:extLst>
      <p:ext uri="{BB962C8B-B14F-4D97-AF65-F5344CB8AC3E}">
        <p14:creationId xmlns:p14="http://schemas.microsoft.com/office/powerpoint/2010/main" val="1619192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56B7-FF51-4ABC-8A44-CA8C1C838CDF}"/>
              </a:ext>
            </a:extLst>
          </p:cNvPr>
          <p:cNvSpPr>
            <a:spLocks noGrp="1"/>
          </p:cNvSpPr>
          <p:nvPr>
            <p:ph type="title"/>
          </p:nvPr>
        </p:nvSpPr>
        <p:spPr>
          <a:xfrm>
            <a:off x="838200" y="937118"/>
            <a:ext cx="10515600" cy="379546"/>
          </a:xfrm>
        </p:spPr>
        <p:txBody>
          <a:bodyPr/>
          <a:lstStyle/>
          <a:p>
            <a:r>
              <a:rPr lang="en-AU" dirty="0"/>
              <a:t>The press gallery</a:t>
            </a:r>
            <a:endParaRPr lang="en-US" dirty="0"/>
          </a:p>
        </p:txBody>
      </p:sp>
      <p:sp>
        <p:nvSpPr>
          <p:cNvPr id="3" name="Content Placeholder 2">
            <a:extLst>
              <a:ext uri="{FF2B5EF4-FFF2-40B4-BE49-F238E27FC236}">
                <a16:creationId xmlns:a16="http://schemas.microsoft.com/office/drawing/2014/main" id="{08E861DC-2A8D-481C-AA0D-903111B4180C}"/>
              </a:ext>
            </a:extLst>
          </p:cNvPr>
          <p:cNvSpPr>
            <a:spLocks noGrp="1"/>
          </p:cNvSpPr>
          <p:nvPr>
            <p:ph idx="1"/>
          </p:nvPr>
        </p:nvSpPr>
        <p:spPr>
          <a:xfrm>
            <a:off x="838200" y="1506435"/>
            <a:ext cx="7485529" cy="5620875"/>
          </a:xfrm>
        </p:spPr>
        <p:txBody>
          <a:bodyPr>
            <a:normAutofit/>
          </a:bodyPr>
          <a:lstStyle/>
          <a:p>
            <a:pPr lvl="0">
              <a:lnSpc>
                <a:spcPct val="100000"/>
              </a:lnSpc>
            </a:pPr>
            <a:r>
              <a:rPr lang="en-US" dirty="0"/>
              <a:t>Whilst all media may report on the work of parliament there is a part of Parliament House where media organisations are located called the press gallery. The press gallery is made up of approximately 250 journalists and related staff who work for newspapers, television, radio stations, online news sources, blogs and other organisations that collect and publish information.</a:t>
            </a:r>
            <a:endParaRPr lang="en-AU" dirty="0"/>
          </a:p>
          <a:p>
            <a:pPr lvl="0">
              <a:lnSpc>
                <a:spcPct val="100000"/>
              </a:lnSpc>
            </a:pPr>
            <a:r>
              <a:rPr lang="en-US" dirty="0"/>
              <a:t>The press gallery also describes the area of Parliament House in which journalists work. This includes offices, broadcasting studios and special viewing areas above the Presiding Officer's chair in both the Senate and House of Representatives.</a:t>
            </a:r>
            <a:endParaRPr lang="en-AU" dirty="0"/>
          </a:p>
          <a:p>
            <a:pPr lvl="0">
              <a:lnSpc>
                <a:spcPct val="100000"/>
              </a:lnSpc>
            </a:pPr>
            <a:r>
              <a:rPr lang="en-US" dirty="0"/>
              <a:t>The role of the press gallery and other media is to gather information and publish stories about what happens in federal Parliament. The stories might include items about Question Time, policies and decisions of the government and opposition and particular people such as ministers and shadow ministers.</a:t>
            </a:r>
            <a:endParaRPr lang="en-AU" dirty="0"/>
          </a:p>
        </p:txBody>
      </p:sp>
      <p:pic>
        <p:nvPicPr>
          <p:cNvPr id="4" name="Graphic 3">
            <a:extLst>
              <a:ext uri="{FF2B5EF4-FFF2-40B4-BE49-F238E27FC236}">
                <a16:creationId xmlns:a16="http://schemas.microsoft.com/office/drawing/2014/main" id="{F6FD135C-11E2-444B-B320-19320EBDA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61612" y="1661278"/>
            <a:ext cx="1210236" cy="1067855"/>
          </a:xfrm>
          <a:prstGeom prst="rect">
            <a:avLst/>
          </a:prstGeom>
        </p:spPr>
      </p:pic>
      <p:pic>
        <p:nvPicPr>
          <p:cNvPr id="5" name="Graphic 4">
            <a:extLst>
              <a:ext uri="{FF2B5EF4-FFF2-40B4-BE49-F238E27FC236}">
                <a16:creationId xmlns:a16="http://schemas.microsoft.com/office/drawing/2014/main" id="{2BB49C8D-3710-40C6-8A15-5B0EC2E940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61612" y="3129543"/>
            <a:ext cx="1647725" cy="1797518"/>
          </a:xfrm>
          <a:prstGeom prst="rect">
            <a:avLst/>
          </a:prstGeom>
        </p:spPr>
      </p:pic>
    </p:spTree>
    <p:extLst>
      <p:ext uri="{BB962C8B-B14F-4D97-AF65-F5344CB8AC3E}">
        <p14:creationId xmlns:p14="http://schemas.microsoft.com/office/powerpoint/2010/main" val="3233513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411F20-0411-4740-AF0C-DE426FB8C9A3}"/>
              </a:ext>
            </a:extLst>
          </p:cNvPr>
          <p:cNvSpPr>
            <a:spLocks noGrp="1"/>
          </p:cNvSpPr>
          <p:nvPr>
            <p:ph idx="1"/>
          </p:nvPr>
        </p:nvSpPr>
        <p:spPr>
          <a:xfrm>
            <a:off x="838200" y="688489"/>
            <a:ext cx="9986681" cy="6321247"/>
          </a:xfrm>
        </p:spPr>
        <p:txBody>
          <a:bodyPr/>
          <a:lstStyle/>
          <a:p>
            <a:pPr lvl="0"/>
            <a:r>
              <a:rPr lang="en-US" dirty="0"/>
              <a:t>The press gallery and members of parliament both wish to publicise the work of the Parliament. Members of parliament depend on the media to inform the public about what is happening in the Australian Parliament.</a:t>
            </a:r>
            <a:endParaRPr lang="en-AU" dirty="0"/>
          </a:p>
          <a:p>
            <a:pPr lvl="0"/>
            <a:r>
              <a:rPr lang="en-US" dirty="0"/>
              <a:t>Ministers and shadow ministers may be interviewed on television and radio from the Parliament House studios so that they can explain what they are doing in Parliament.</a:t>
            </a:r>
            <a:endParaRPr lang="en-AU" dirty="0"/>
          </a:p>
          <a:p>
            <a:pPr lvl="0"/>
            <a:r>
              <a:rPr lang="en-US" dirty="0"/>
              <a:t>Members of parliament call press conferences, inviting the press gallery to hear statements and ask questions about a particular issue.</a:t>
            </a:r>
            <a:endParaRPr lang="en-AU" dirty="0"/>
          </a:p>
          <a:p>
            <a:pPr lvl="0"/>
            <a:r>
              <a:rPr lang="en-US" dirty="0"/>
              <a:t>Members may also be interviewed as they enter and leave Parliament House; this is known as a doorstop interview.</a:t>
            </a:r>
            <a:endParaRPr lang="en-AU" dirty="0"/>
          </a:p>
          <a:p>
            <a:pPr lvl="0"/>
            <a:r>
              <a:rPr lang="en-US" dirty="0"/>
              <a:t>As well as providing factual accounts of the work of parliament some media provide commentary or political opinions. Commentary/opinion pieces may be supportive or critical of different parties, and members of parliament.</a:t>
            </a:r>
          </a:p>
          <a:p>
            <a:pPr lvl="0"/>
            <a:r>
              <a:rPr lang="en-US" dirty="0"/>
              <a:t>The media is influential because the journalists and organisations are free to select the news and publish what they think is interesting and important. They decide which members of parliament they will interview and what issues they will publicise.</a:t>
            </a:r>
            <a:endParaRPr lang="en-AU" dirty="0"/>
          </a:p>
          <a:p>
            <a:pPr lvl="0"/>
            <a:r>
              <a:rPr lang="en-US" dirty="0"/>
              <a:t>Journalists have a professional responsibility to find the truth about a subject and to compare information from different sources. In this way, the media exercises an important scrutinising role in the Parliament.</a:t>
            </a:r>
            <a:endParaRPr lang="en-AU" dirty="0"/>
          </a:p>
        </p:txBody>
      </p:sp>
    </p:spTree>
    <p:extLst>
      <p:ext uri="{BB962C8B-B14F-4D97-AF65-F5344CB8AC3E}">
        <p14:creationId xmlns:p14="http://schemas.microsoft.com/office/powerpoint/2010/main" val="4053180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1564E9-26C3-4DAC-904C-F57AAA7F27C6}"/>
              </a:ext>
            </a:extLst>
          </p:cNvPr>
          <p:cNvSpPr>
            <a:spLocks noGrp="1"/>
          </p:cNvSpPr>
          <p:nvPr>
            <p:ph idx="1"/>
          </p:nvPr>
        </p:nvSpPr>
        <p:spPr>
          <a:xfrm>
            <a:off x="838200" y="688489"/>
            <a:ext cx="8117541" cy="1422699"/>
          </a:xfrm>
        </p:spPr>
        <p:txBody>
          <a:bodyPr/>
          <a:lstStyle/>
          <a:p>
            <a:pPr lvl="0"/>
            <a:r>
              <a:rPr lang="en-US" dirty="0"/>
              <a:t>The public relies on the media to scrutinise the Parliament and government and to search out the truth of events and stories. As a result, the media have a lot of influence on public opinion, and members of parliament are careful in the way they work with journalists.</a:t>
            </a:r>
            <a:endParaRPr lang="en-AU" dirty="0"/>
          </a:p>
        </p:txBody>
      </p:sp>
      <p:pic>
        <p:nvPicPr>
          <p:cNvPr id="6" name="Picture 5">
            <a:extLst>
              <a:ext uri="{FF2B5EF4-FFF2-40B4-BE49-F238E27FC236}">
                <a16:creationId xmlns:a16="http://schemas.microsoft.com/office/drawing/2014/main" id="{521F0B4C-445B-4072-881E-79301CAE93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93" r="3693"/>
          <a:stretch/>
        </p:blipFill>
        <p:spPr>
          <a:xfrm>
            <a:off x="5298141" y="2243484"/>
            <a:ext cx="6893859" cy="5326748"/>
          </a:xfrm>
          <a:prstGeom prst="rect">
            <a:avLst/>
          </a:prstGeom>
        </p:spPr>
      </p:pic>
      <p:sp>
        <p:nvSpPr>
          <p:cNvPr id="7" name="Content Placeholder 3">
            <a:extLst>
              <a:ext uri="{FF2B5EF4-FFF2-40B4-BE49-F238E27FC236}">
                <a16:creationId xmlns:a16="http://schemas.microsoft.com/office/drawing/2014/main" id="{CBD4004F-B9AF-4578-9C3C-9CF4A9CC9DE1}"/>
              </a:ext>
            </a:extLst>
          </p:cNvPr>
          <p:cNvSpPr txBox="1">
            <a:spLocks/>
          </p:cNvSpPr>
          <p:nvPr/>
        </p:nvSpPr>
        <p:spPr>
          <a:xfrm>
            <a:off x="838201" y="2111188"/>
            <a:ext cx="3881718" cy="517711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Many members of parliament and political parties use social media to connect with the Australian people. This enables them to provide their own content directly to voters without being subject to the editorial, commercial or professional considerations of mainstream media outlets.</a:t>
            </a:r>
            <a:endParaRPr lang="en-AU" dirty="0"/>
          </a:p>
        </p:txBody>
      </p:sp>
    </p:spTree>
    <p:extLst>
      <p:ext uri="{BB962C8B-B14F-4D97-AF65-F5344CB8AC3E}">
        <p14:creationId xmlns:p14="http://schemas.microsoft.com/office/powerpoint/2010/main" val="1903483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9888DC-FAA1-45BE-B34F-4766DCED5344}"/>
              </a:ext>
            </a:extLst>
          </p:cNvPr>
          <p:cNvSpPr>
            <a:spLocks noGrp="1"/>
          </p:cNvSpPr>
          <p:nvPr>
            <p:ph type="title"/>
          </p:nvPr>
        </p:nvSpPr>
        <p:spPr>
          <a:xfrm>
            <a:off x="838200" y="1325424"/>
            <a:ext cx="10515600" cy="492281"/>
          </a:xfrm>
        </p:spPr>
        <p:txBody>
          <a:bodyPr/>
          <a:lstStyle/>
          <a:p>
            <a:r>
              <a:rPr lang="en-AU" sz="2800" b="1" dirty="0"/>
              <a:t>Food for thought</a:t>
            </a:r>
          </a:p>
        </p:txBody>
      </p:sp>
      <p:sp>
        <p:nvSpPr>
          <p:cNvPr id="6" name="Content Placeholder 2">
            <a:extLst>
              <a:ext uri="{FF2B5EF4-FFF2-40B4-BE49-F238E27FC236}">
                <a16:creationId xmlns:a16="http://schemas.microsoft.com/office/drawing/2014/main" id="{B6D21788-ADEF-40CB-8CBE-2103117D15FD}"/>
              </a:ext>
            </a:extLst>
          </p:cNvPr>
          <p:cNvSpPr txBox="1">
            <a:spLocks/>
          </p:cNvSpPr>
          <p:nvPr/>
        </p:nvSpPr>
        <p:spPr>
          <a:xfrm>
            <a:off x="838201" y="1957373"/>
            <a:ext cx="6088692" cy="57287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00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What is the influence of social media on our democracy?</a:t>
            </a:r>
          </a:p>
          <a:p>
            <a:pPr marL="39600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What role does the media (such as TV, radio, newspapers, internet blogs) play in influencing the outcome of elections?</a:t>
            </a:r>
          </a:p>
          <a:p>
            <a:pPr marL="396000" indent="-396000">
              <a:lnSpc>
                <a:spcPct val="100000"/>
              </a:lnSpc>
              <a:spcBef>
                <a:spcPts val="300"/>
              </a:spcBef>
              <a:spcAft>
                <a:spcPts val="1200"/>
              </a:spcAft>
              <a:buClr>
                <a:schemeClr val="tx2"/>
              </a:buClr>
              <a:buSzPct val="100000"/>
              <a:buFont typeface="Wingdings 3" panose="05040102010807070707" pitchFamily="18" charset="2"/>
              <a:buChar char="¢"/>
            </a:pPr>
            <a:r>
              <a:rPr lang="en-US" sz="2000" dirty="0"/>
              <a:t>What advice would you give to students to encourage them to become critical consumers of political coverage in mainstream/social media?</a:t>
            </a:r>
          </a:p>
        </p:txBody>
      </p:sp>
      <p:pic>
        <p:nvPicPr>
          <p:cNvPr id="7" name="Picture 6" descr="A picture containing light&#10;&#10;Description automatically generated">
            <a:extLst>
              <a:ext uri="{FF2B5EF4-FFF2-40B4-BE49-F238E27FC236}">
                <a16:creationId xmlns:a16="http://schemas.microsoft.com/office/drawing/2014/main" id="{56EAEB10-05A0-4509-B790-89C8BC77D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971" y="1817706"/>
            <a:ext cx="3317964" cy="3317966"/>
          </a:xfrm>
          <a:prstGeom prst="rect">
            <a:avLst/>
          </a:prstGeom>
        </p:spPr>
      </p:pic>
    </p:spTree>
    <p:extLst>
      <p:ext uri="{BB962C8B-B14F-4D97-AF65-F5344CB8AC3E}">
        <p14:creationId xmlns:p14="http://schemas.microsoft.com/office/powerpoint/2010/main" val="3098013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350F6C-EB1F-42B2-8B84-635FBF8895A7}"/>
              </a:ext>
            </a:extLst>
          </p:cNvPr>
          <p:cNvSpPr txBox="1">
            <a:spLocks/>
          </p:cNvSpPr>
          <p:nvPr/>
        </p:nvSpPr>
        <p:spPr>
          <a:xfrm>
            <a:off x="838199" y="696905"/>
            <a:ext cx="10628552" cy="506336"/>
          </a:xfrm>
          <a:prstGeom prst="rect">
            <a:avLst/>
          </a:prstGeom>
          <a:solidFill>
            <a:schemeClr val="tx2"/>
          </a:solidFill>
        </p:spPr>
        <p:txBody>
          <a:bodyPr vert="horz" lIns="936000" tIns="72000" rIns="91440" bIns="54000" rtlCol="0" anchor="ctr"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sz="3200" spc="200" dirty="0">
                <a:solidFill>
                  <a:srgbClr val="F6FCFC"/>
                </a:solidFill>
              </a:rPr>
              <a:t>CLASS</a:t>
            </a:r>
            <a:r>
              <a:rPr lang="en-AU" sz="3200" spc="200" dirty="0">
                <a:solidFill>
                  <a:srgbClr val="FF0000"/>
                </a:solidFill>
              </a:rPr>
              <a:t> </a:t>
            </a:r>
            <a:r>
              <a:rPr lang="en-AU" sz="3200" spc="200" dirty="0">
                <a:solidFill>
                  <a:srgbClr val="FFFFFF"/>
                </a:solidFill>
              </a:rPr>
              <a:t>ACTIVITIES</a:t>
            </a:r>
          </a:p>
        </p:txBody>
      </p:sp>
      <p:sp>
        <p:nvSpPr>
          <p:cNvPr id="3" name="Content Placeholder 2"/>
          <p:cNvSpPr>
            <a:spLocks noGrp="1"/>
          </p:cNvSpPr>
          <p:nvPr>
            <p:ph sz="half" idx="1"/>
          </p:nvPr>
        </p:nvSpPr>
        <p:spPr>
          <a:xfrm>
            <a:off x="838199" y="1749754"/>
            <a:ext cx="7892441" cy="5119517"/>
          </a:xfrm>
        </p:spPr>
        <p:txBody>
          <a:bodyPr>
            <a:normAutofit/>
          </a:bodyPr>
          <a:lstStyle/>
          <a:p>
            <a:pPr lvl="0"/>
            <a:r>
              <a:rPr lang="en-US" dirty="0"/>
              <a:t>List some policies or messages that a political party might want to convey to voters.</a:t>
            </a:r>
            <a:endParaRPr lang="en-AU" dirty="0"/>
          </a:p>
          <a:p>
            <a:pPr lvl="0"/>
            <a:r>
              <a:rPr lang="en-US" dirty="0"/>
              <a:t>Think about how they might use social media to get their message across.</a:t>
            </a:r>
            <a:endParaRPr lang="en-AU" dirty="0"/>
          </a:p>
          <a:p>
            <a:pPr lvl="0"/>
            <a:r>
              <a:rPr lang="en-US" dirty="0"/>
              <a:t>Which platform might work best for a particular message?</a:t>
            </a:r>
            <a:endParaRPr lang="en-AU" dirty="0"/>
          </a:p>
          <a:p>
            <a:pPr lvl="0"/>
            <a:r>
              <a:rPr lang="en-US" dirty="0"/>
              <a:t>Reflect on the effectiveness of social media as a tool for political messages.</a:t>
            </a:r>
            <a:endParaRPr lang="en-AU" dirty="0"/>
          </a:p>
          <a:p>
            <a:pPr lvl="1"/>
            <a:r>
              <a:rPr lang="en-US" dirty="0"/>
              <a:t>Who does it reach? Who does it leave out? If there are people it doesn’t reach, how might a candidate or parliamentarian reach those people?</a:t>
            </a:r>
            <a:endParaRPr lang="en-AU" dirty="0"/>
          </a:p>
          <a:p>
            <a:pPr lvl="1"/>
            <a:r>
              <a:rPr lang="en-US" dirty="0"/>
              <a:t>What are the risks to candidates and parliamentarians when using social media platforms?</a:t>
            </a:r>
            <a:endParaRPr lang="en-AU" dirty="0"/>
          </a:p>
        </p:txBody>
      </p:sp>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791" y="691992"/>
            <a:ext cx="523875" cy="523875"/>
          </a:xfrm>
          <a:prstGeom prst="rect">
            <a:avLst/>
          </a:prstGeom>
        </p:spPr>
      </p:pic>
    </p:spTree>
    <p:extLst>
      <p:ext uri="{BB962C8B-B14F-4D97-AF65-F5344CB8AC3E}">
        <p14:creationId xmlns:p14="http://schemas.microsoft.com/office/powerpoint/2010/main" val="1684932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8972" y="1734119"/>
            <a:ext cx="5781370" cy="379546"/>
          </a:xfrm>
        </p:spPr>
        <p:txBody>
          <a:bodyPr/>
          <a:lstStyle/>
          <a:p>
            <a:r>
              <a:rPr lang="en-AU" dirty="0"/>
              <a:t>Additional resources</a:t>
            </a:r>
          </a:p>
        </p:txBody>
      </p:sp>
      <p:sp>
        <p:nvSpPr>
          <p:cNvPr id="3" name="Content Placeholder 2"/>
          <p:cNvSpPr>
            <a:spLocks noGrp="1"/>
          </p:cNvSpPr>
          <p:nvPr>
            <p:ph idx="1"/>
          </p:nvPr>
        </p:nvSpPr>
        <p:spPr>
          <a:xfrm>
            <a:off x="5688973" y="2303437"/>
            <a:ext cx="5446666" cy="3523706"/>
          </a:xfrm>
        </p:spPr>
        <p:txBody>
          <a:bodyPr>
            <a:normAutofit/>
          </a:bodyPr>
          <a:lstStyle/>
          <a:p>
            <a:pPr marL="0" indent="0">
              <a:buNone/>
            </a:pPr>
            <a:r>
              <a:rPr lang="en-AU" dirty="0">
                <a:latin typeface="+mj-lt"/>
              </a:rPr>
              <a:t>PEO resources</a:t>
            </a:r>
          </a:p>
          <a:p>
            <a:r>
              <a:rPr lang="en-US" dirty="0"/>
              <a:t>Fact sheet – </a:t>
            </a:r>
            <a:r>
              <a:rPr lang="en-US" u="sng" dirty="0">
                <a:hlinkClick r:id="rId2"/>
              </a:rPr>
              <a:t>Press gallery</a:t>
            </a:r>
            <a:endParaRPr lang="en-US" u="sng" dirty="0"/>
          </a:p>
          <a:p>
            <a:pPr marL="0" indent="0">
              <a:spcBef>
                <a:spcPts val="1800"/>
              </a:spcBef>
              <a:buNone/>
            </a:pPr>
            <a:r>
              <a:rPr lang="en-AU" dirty="0">
                <a:latin typeface="+mj-lt"/>
              </a:rPr>
              <a:t>Other resources</a:t>
            </a:r>
          </a:p>
          <a:p>
            <a:pPr lvl="0"/>
            <a:r>
              <a:rPr lang="en-US" dirty="0"/>
              <a:t>Federal Parliamentary Press Gallery – </a:t>
            </a:r>
            <a:r>
              <a:rPr lang="en-US" u="sng" dirty="0">
                <a:hlinkClick r:id="rId3"/>
              </a:rPr>
              <a:t>Website</a:t>
            </a:r>
            <a:endParaRPr lang="en-AU" dirty="0"/>
          </a:p>
          <a:p>
            <a:r>
              <a:rPr lang="en-US" dirty="0"/>
              <a:t>ABC Education – </a:t>
            </a:r>
            <a:r>
              <a:rPr lang="en-US" u="sng" dirty="0">
                <a:hlinkClick r:id="rId4"/>
              </a:rPr>
              <a:t>Media literacy</a:t>
            </a:r>
            <a:endParaRPr lang="en-AU" dirty="0"/>
          </a:p>
        </p:txBody>
      </p:sp>
      <p:pic>
        <p:nvPicPr>
          <p:cNvPr id="4" name="Graphic 3">
            <a:extLst>
              <a:ext uri="{FF2B5EF4-FFF2-40B4-BE49-F238E27FC236}">
                <a16:creationId xmlns:a16="http://schemas.microsoft.com/office/drawing/2014/main" id="{47C13E22-B38A-4AF2-B6E5-65BEA3CDE6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189" y="1734119"/>
            <a:ext cx="3863078" cy="4093024"/>
          </a:xfrm>
          <a:prstGeom prst="rect">
            <a:avLst/>
          </a:prstGeom>
        </p:spPr>
      </p:pic>
    </p:spTree>
    <p:extLst>
      <p:ext uri="{BB962C8B-B14F-4D97-AF65-F5344CB8AC3E}">
        <p14:creationId xmlns:p14="http://schemas.microsoft.com/office/powerpoint/2010/main" val="1866487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B3A7BEB-88ED-4750-8FF4-61DD028836F4}"/>
              </a:ext>
            </a:extLst>
          </p:cNvPr>
          <p:cNvSpPr txBox="1">
            <a:spLocks/>
          </p:cNvSpPr>
          <p:nvPr/>
        </p:nvSpPr>
        <p:spPr>
          <a:xfrm>
            <a:off x="2095440" y="3723304"/>
            <a:ext cx="8001121" cy="792443"/>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600" b="0" dirty="0">
                <a:latin typeface="+mn-lt"/>
              </a:rPr>
              <a:t>Thank you for completing these modules</a:t>
            </a:r>
          </a:p>
        </p:txBody>
      </p:sp>
      <p:sp>
        <p:nvSpPr>
          <p:cNvPr id="7" name="Subtitle 2">
            <a:extLst>
              <a:ext uri="{FF2B5EF4-FFF2-40B4-BE49-F238E27FC236}">
                <a16:creationId xmlns:a16="http://schemas.microsoft.com/office/drawing/2014/main" id="{07F72A7E-8DF2-40F2-84B1-7FED318C4ED5}"/>
              </a:ext>
            </a:extLst>
          </p:cNvPr>
          <p:cNvSpPr txBox="1">
            <a:spLocks/>
          </p:cNvSpPr>
          <p:nvPr/>
        </p:nvSpPr>
        <p:spPr>
          <a:xfrm>
            <a:off x="3166098" y="4886089"/>
            <a:ext cx="5859804" cy="87133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AU" sz="3200" dirty="0">
                <a:solidFill>
                  <a:schemeClr val="accent1"/>
                </a:solidFill>
                <a:latin typeface="+mj-lt"/>
                <a:hlinkClick r:id="rId2">
                  <a:extLst>
                    <a:ext uri="{A12FA001-AC4F-418D-AE19-62706E023703}">
                      <ahyp:hlinkClr xmlns:ahyp="http://schemas.microsoft.com/office/drawing/2018/hyperlinkcolor" val="tx"/>
                    </a:ext>
                  </a:extLst>
                </a:hlinkClick>
              </a:rPr>
              <a:t>Please complete our survey</a:t>
            </a:r>
            <a:endParaRPr lang="en-AU" sz="3200" dirty="0">
              <a:solidFill>
                <a:schemeClr val="accent1"/>
              </a:solidFill>
              <a:latin typeface="+mj-lt"/>
            </a:endParaRPr>
          </a:p>
          <a:p>
            <a:pPr marL="0" indent="0" algn="ctr">
              <a:buNone/>
            </a:pPr>
            <a:endParaRPr lang="en-AU" sz="4800" dirty="0">
              <a:latin typeface="+mj-lt"/>
            </a:endParaRPr>
          </a:p>
        </p:txBody>
      </p:sp>
      <p:pic>
        <p:nvPicPr>
          <p:cNvPr id="8" name="Picture 7">
            <a:extLst>
              <a:ext uri="{FF2B5EF4-FFF2-40B4-BE49-F238E27FC236}">
                <a16:creationId xmlns:a16="http://schemas.microsoft.com/office/drawing/2014/main" id="{AD7C52EB-DB21-489A-A10E-CE795BE0F7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64938" y="1803841"/>
            <a:ext cx="3462125" cy="1156195"/>
          </a:xfrm>
          <a:prstGeom prst="rect">
            <a:avLst/>
          </a:prstGeom>
        </p:spPr>
      </p:pic>
      <p:cxnSp>
        <p:nvCxnSpPr>
          <p:cNvPr id="9" name="Straight Connector 8">
            <a:extLst>
              <a:ext uri="{FF2B5EF4-FFF2-40B4-BE49-F238E27FC236}">
                <a16:creationId xmlns:a16="http://schemas.microsoft.com/office/drawing/2014/main" id="{4A01F58D-DB2A-491C-9B99-7E2BB69F2BDE}"/>
              </a:ext>
            </a:extLst>
          </p:cNvPr>
          <p:cNvCxnSpPr>
            <a:cxnSpLocks/>
          </p:cNvCxnSpPr>
          <p:nvPr/>
        </p:nvCxnSpPr>
        <p:spPr>
          <a:xfrm>
            <a:off x="2528452" y="4639194"/>
            <a:ext cx="7135096"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89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6095E6-0292-4850-8E2D-A6D08918DAF9}"/>
              </a:ext>
            </a:extLst>
          </p:cNvPr>
          <p:cNvSpPr>
            <a:spLocks noGrp="1"/>
          </p:cNvSpPr>
          <p:nvPr>
            <p:ph type="title"/>
          </p:nvPr>
        </p:nvSpPr>
        <p:spPr>
          <a:xfrm>
            <a:off x="838200" y="912066"/>
            <a:ext cx="10515600" cy="478323"/>
          </a:xfrm>
        </p:spPr>
        <p:txBody>
          <a:bodyPr/>
          <a:lstStyle/>
          <a:p>
            <a:r>
              <a:rPr lang="en-AU" dirty="0"/>
              <a:t>Government responsibilities</a:t>
            </a:r>
            <a:endParaRPr lang="en-US" dirty="0"/>
          </a:p>
        </p:txBody>
      </p:sp>
      <p:sp>
        <p:nvSpPr>
          <p:cNvPr id="7" name="Content Placeholder 6">
            <a:extLst>
              <a:ext uri="{FF2B5EF4-FFF2-40B4-BE49-F238E27FC236}">
                <a16:creationId xmlns:a16="http://schemas.microsoft.com/office/drawing/2014/main" id="{47F6A3B5-1036-49AF-B8D6-6CE32301405B}"/>
              </a:ext>
            </a:extLst>
          </p:cNvPr>
          <p:cNvSpPr>
            <a:spLocks noGrp="1"/>
          </p:cNvSpPr>
          <p:nvPr>
            <p:ph idx="1"/>
          </p:nvPr>
        </p:nvSpPr>
        <p:spPr>
          <a:xfrm>
            <a:off x="838200" y="1481384"/>
            <a:ext cx="10009339" cy="478323"/>
          </a:xfrm>
        </p:spPr>
        <p:txBody>
          <a:bodyPr/>
          <a:lstStyle/>
          <a:p>
            <a:pPr marL="0" indent="0" fontAlgn="t">
              <a:buNone/>
            </a:pPr>
            <a:r>
              <a:rPr lang="en-AU" dirty="0"/>
              <a:t>The responsibilities of the federal government include:</a:t>
            </a:r>
          </a:p>
        </p:txBody>
      </p:sp>
      <p:sp>
        <p:nvSpPr>
          <p:cNvPr id="2" name="Rectangle 1">
            <a:extLst>
              <a:ext uri="{FF2B5EF4-FFF2-40B4-BE49-F238E27FC236}">
                <a16:creationId xmlns:a16="http://schemas.microsoft.com/office/drawing/2014/main" id="{267D0F24-D08A-469D-9AFA-66B9B59A6567}"/>
              </a:ext>
            </a:extLst>
          </p:cNvPr>
          <p:cNvSpPr/>
          <p:nvPr/>
        </p:nvSpPr>
        <p:spPr>
          <a:xfrm>
            <a:off x="838200" y="3683630"/>
            <a:ext cx="1803487" cy="2308324"/>
          </a:xfrm>
          <a:prstGeom prst="rect">
            <a:avLst/>
          </a:prstGeom>
        </p:spPr>
        <p:txBody>
          <a:bodyPr wrap="square">
            <a:spAutoFit/>
          </a:bodyPr>
          <a:lstStyle/>
          <a:p>
            <a:pPr lvl="0" algn="ctr" fontAlgn="t"/>
            <a:r>
              <a:rPr lang="en-AU" dirty="0">
                <a:latin typeface="+mj-lt"/>
              </a:rPr>
              <a:t>developing national policy</a:t>
            </a:r>
            <a:r>
              <a:rPr lang="en-AU" dirty="0"/>
              <a:t>; for example, plans for managing trade, foreign affairs, immigration and the environment </a:t>
            </a:r>
          </a:p>
        </p:txBody>
      </p:sp>
      <p:sp>
        <p:nvSpPr>
          <p:cNvPr id="5" name="Rectangle 4">
            <a:extLst>
              <a:ext uri="{FF2B5EF4-FFF2-40B4-BE49-F238E27FC236}">
                <a16:creationId xmlns:a16="http://schemas.microsoft.com/office/drawing/2014/main" id="{3E626A78-FEFF-494F-826E-C63D15FE65AD}"/>
              </a:ext>
            </a:extLst>
          </p:cNvPr>
          <p:cNvSpPr/>
          <p:nvPr/>
        </p:nvSpPr>
        <p:spPr>
          <a:xfrm>
            <a:off x="2925414" y="3683630"/>
            <a:ext cx="1803487" cy="1754326"/>
          </a:xfrm>
          <a:prstGeom prst="rect">
            <a:avLst/>
          </a:prstGeom>
        </p:spPr>
        <p:txBody>
          <a:bodyPr wrap="square">
            <a:spAutoFit/>
          </a:bodyPr>
          <a:lstStyle/>
          <a:p>
            <a:pPr lvl="0" algn="ctr" fontAlgn="t"/>
            <a:r>
              <a:rPr lang="en-AU" dirty="0">
                <a:latin typeface="+mj-lt"/>
              </a:rPr>
              <a:t>introducing bills</a:t>
            </a:r>
            <a:r>
              <a:rPr lang="en-AU" dirty="0"/>
              <a:t>—ideas for new laws or changes to existing ones—into Parliament</a:t>
            </a:r>
          </a:p>
        </p:txBody>
      </p:sp>
      <p:sp>
        <p:nvSpPr>
          <p:cNvPr id="8" name="Rectangle 7">
            <a:extLst>
              <a:ext uri="{FF2B5EF4-FFF2-40B4-BE49-F238E27FC236}">
                <a16:creationId xmlns:a16="http://schemas.microsoft.com/office/drawing/2014/main" id="{27F2E2C4-FD9A-4CD2-A280-1F095A8CF2CB}"/>
              </a:ext>
            </a:extLst>
          </p:cNvPr>
          <p:cNvSpPr/>
          <p:nvPr/>
        </p:nvSpPr>
        <p:spPr>
          <a:xfrm>
            <a:off x="5012628" y="3683630"/>
            <a:ext cx="1803487" cy="1200329"/>
          </a:xfrm>
          <a:prstGeom prst="rect">
            <a:avLst/>
          </a:prstGeom>
        </p:spPr>
        <p:txBody>
          <a:bodyPr wrap="square">
            <a:spAutoFit/>
          </a:bodyPr>
          <a:lstStyle/>
          <a:p>
            <a:pPr lvl="0" algn="ctr" fontAlgn="t"/>
            <a:r>
              <a:rPr lang="en-AU" dirty="0">
                <a:latin typeface="+mj-lt"/>
              </a:rPr>
              <a:t>putting laws into action</a:t>
            </a:r>
            <a:r>
              <a:rPr lang="en-AU" dirty="0"/>
              <a:t>, through government departments</a:t>
            </a:r>
          </a:p>
        </p:txBody>
      </p:sp>
      <p:sp>
        <p:nvSpPr>
          <p:cNvPr id="9" name="Rectangle 8">
            <a:extLst>
              <a:ext uri="{FF2B5EF4-FFF2-40B4-BE49-F238E27FC236}">
                <a16:creationId xmlns:a16="http://schemas.microsoft.com/office/drawing/2014/main" id="{5B3857F9-DA92-40F5-BD75-E9BC129B0DDC}"/>
              </a:ext>
            </a:extLst>
          </p:cNvPr>
          <p:cNvSpPr/>
          <p:nvPr/>
        </p:nvSpPr>
        <p:spPr>
          <a:xfrm>
            <a:off x="7099842" y="3683630"/>
            <a:ext cx="1818690" cy="2585323"/>
          </a:xfrm>
          <a:prstGeom prst="rect">
            <a:avLst/>
          </a:prstGeom>
        </p:spPr>
        <p:txBody>
          <a:bodyPr wrap="square">
            <a:spAutoFit/>
          </a:bodyPr>
          <a:lstStyle/>
          <a:p>
            <a:pPr lvl="0" algn="ctr" fontAlgn="t"/>
            <a:r>
              <a:rPr lang="en-AU" dirty="0">
                <a:latin typeface="+mj-lt"/>
              </a:rPr>
              <a:t>making important decisions on behalf of Australians</a:t>
            </a:r>
            <a:r>
              <a:rPr lang="en-AU" dirty="0"/>
              <a:t>, such as whether or not to send Australian troops to war zones </a:t>
            </a:r>
          </a:p>
        </p:txBody>
      </p:sp>
      <p:sp>
        <p:nvSpPr>
          <p:cNvPr id="10" name="Rectangle 9">
            <a:extLst>
              <a:ext uri="{FF2B5EF4-FFF2-40B4-BE49-F238E27FC236}">
                <a16:creationId xmlns:a16="http://schemas.microsoft.com/office/drawing/2014/main" id="{DF820A54-34D7-4DEC-BB78-7A31224296C4}"/>
              </a:ext>
            </a:extLst>
          </p:cNvPr>
          <p:cNvSpPr/>
          <p:nvPr/>
        </p:nvSpPr>
        <p:spPr>
          <a:xfrm>
            <a:off x="9187057" y="3683630"/>
            <a:ext cx="1911003" cy="2585323"/>
          </a:xfrm>
          <a:prstGeom prst="rect">
            <a:avLst/>
          </a:prstGeom>
        </p:spPr>
        <p:txBody>
          <a:bodyPr wrap="square">
            <a:spAutoFit/>
          </a:bodyPr>
          <a:lstStyle/>
          <a:p>
            <a:pPr algn="ctr"/>
            <a:r>
              <a:rPr lang="en-AU" dirty="0">
                <a:latin typeface="+mj-lt"/>
              </a:rPr>
              <a:t>representing Australia overseas</a:t>
            </a:r>
            <a:r>
              <a:rPr lang="en-AU" dirty="0"/>
              <a:t>, through key spokespeople such as the Prime Minister and the Minister for Foreign Affairs.</a:t>
            </a:r>
          </a:p>
        </p:txBody>
      </p:sp>
      <p:pic>
        <p:nvPicPr>
          <p:cNvPr id="4" name="Graphic 3">
            <a:extLst>
              <a:ext uri="{FF2B5EF4-FFF2-40B4-BE49-F238E27FC236}">
                <a16:creationId xmlns:a16="http://schemas.microsoft.com/office/drawing/2014/main" id="{7BD1AE8E-BBB2-4F67-B370-335FF6E5D4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7082" y="2491972"/>
            <a:ext cx="942551" cy="972006"/>
          </a:xfrm>
          <a:prstGeom prst="rect">
            <a:avLst/>
          </a:prstGeom>
        </p:spPr>
      </p:pic>
      <p:pic>
        <p:nvPicPr>
          <p:cNvPr id="11" name="Graphic 10">
            <a:extLst>
              <a:ext uri="{FF2B5EF4-FFF2-40B4-BE49-F238E27FC236}">
                <a16:creationId xmlns:a16="http://schemas.microsoft.com/office/drawing/2014/main" id="{48FD7DA3-593D-43BC-A214-DA06C69F91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1237" y="2287594"/>
            <a:ext cx="1559392" cy="1176384"/>
          </a:xfrm>
          <a:prstGeom prst="rect">
            <a:avLst/>
          </a:prstGeom>
        </p:spPr>
      </p:pic>
      <p:pic>
        <p:nvPicPr>
          <p:cNvPr id="12" name="Graphic 11">
            <a:extLst>
              <a:ext uri="{FF2B5EF4-FFF2-40B4-BE49-F238E27FC236}">
                <a16:creationId xmlns:a16="http://schemas.microsoft.com/office/drawing/2014/main" id="{753AD5BA-DE62-4B14-AECC-E70D1397B4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03706" y="2423245"/>
            <a:ext cx="942551" cy="1040733"/>
          </a:xfrm>
          <a:prstGeom prst="rect">
            <a:avLst/>
          </a:prstGeom>
        </p:spPr>
      </p:pic>
      <p:pic>
        <p:nvPicPr>
          <p:cNvPr id="13" name="Graphic 12">
            <a:extLst>
              <a:ext uri="{FF2B5EF4-FFF2-40B4-BE49-F238E27FC236}">
                <a16:creationId xmlns:a16="http://schemas.microsoft.com/office/drawing/2014/main" id="{AF9FF58D-F5A2-41B9-9894-64744D1E0D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18031" y="2416225"/>
            <a:ext cx="1067521" cy="1047753"/>
          </a:xfrm>
          <a:prstGeom prst="rect">
            <a:avLst/>
          </a:prstGeom>
        </p:spPr>
      </p:pic>
      <p:pic>
        <p:nvPicPr>
          <p:cNvPr id="14" name="Graphic 13">
            <a:extLst>
              <a:ext uri="{FF2B5EF4-FFF2-40B4-BE49-F238E27FC236}">
                <a16:creationId xmlns:a16="http://schemas.microsoft.com/office/drawing/2014/main" id="{8E335D22-B348-444D-8BD4-D414A7F080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71282" y="2521427"/>
            <a:ext cx="942551" cy="942551"/>
          </a:xfrm>
          <a:prstGeom prst="rect">
            <a:avLst/>
          </a:prstGeom>
        </p:spPr>
      </p:pic>
    </p:spTree>
    <p:extLst>
      <p:ext uri="{BB962C8B-B14F-4D97-AF65-F5344CB8AC3E}">
        <p14:creationId xmlns:p14="http://schemas.microsoft.com/office/powerpoint/2010/main" val="370835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7B0B-68E7-47AE-8D07-F1283BF92C76}"/>
              </a:ext>
            </a:extLst>
          </p:cNvPr>
          <p:cNvSpPr>
            <a:spLocks noGrp="1"/>
          </p:cNvSpPr>
          <p:nvPr>
            <p:ph type="title"/>
          </p:nvPr>
        </p:nvSpPr>
        <p:spPr>
          <a:xfrm>
            <a:off x="838200" y="1302016"/>
            <a:ext cx="10515600" cy="379546"/>
          </a:xfrm>
        </p:spPr>
        <p:txBody>
          <a:bodyPr/>
          <a:lstStyle/>
          <a:p>
            <a:r>
              <a:rPr lang="en-AU" dirty="0"/>
              <a:t>Responsibilities of the federal government</a:t>
            </a:r>
            <a:endParaRPr lang="en-US" dirty="0"/>
          </a:p>
        </p:txBody>
      </p:sp>
      <p:pic>
        <p:nvPicPr>
          <p:cNvPr id="4" name="Picture 2">
            <a:extLst>
              <a:ext uri="{FF2B5EF4-FFF2-40B4-BE49-F238E27FC236}">
                <a16:creationId xmlns:a16="http://schemas.microsoft.com/office/drawing/2014/main" id="{DBE871C9-8F7D-427C-9361-9F5F40C2B7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838200" y="1987872"/>
            <a:ext cx="10472152" cy="427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86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362" y="2050607"/>
            <a:ext cx="4398991" cy="659950"/>
          </a:xfrm>
        </p:spPr>
        <p:txBody>
          <a:bodyPr/>
          <a:lstStyle/>
          <a:p>
            <a:r>
              <a:rPr lang="en-AU" dirty="0"/>
              <a:t>Separation of powers</a:t>
            </a:r>
          </a:p>
        </p:txBody>
      </p:sp>
      <p:sp>
        <p:nvSpPr>
          <p:cNvPr id="3" name="Content Placeholder 2"/>
          <p:cNvSpPr>
            <a:spLocks noGrp="1"/>
          </p:cNvSpPr>
          <p:nvPr>
            <p:ph idx="1"/>
          </p:nvPr>
        </p:nvSpPr>
        <p:spPr>
          <a:xfrm>
            <a:off x="824361" y="2647927"/>
            <a:ext cx="4588831" cy="3613896"/>
          </a:xfrm>
        </p:spPr>
        <p:txBody>
          <a:bodyPr>
            <a:noAutofit/>
          </a:bodyPr>
          <a:lstStyle/>
          <a:p>
            <a:pPr marL="0" indent="0">
              <a:lnSpc>
                <a:spcPct val="100000"/>
              </a:lnSpc>
              <a:buNone/>
            </a:pPr>
            <a:r>
              <a:rPr lang="en-AU" dirty="0"/>
              <a:t>The separation of powers is the principle that the power to govern should be distributed between the Parliament that makes the law, the Executive that puts the law into action and the Judiciary that interprets the law, to avoid one group having all the power, and to act as a check on the possible misuse of power. </a:t>
            </a:r>
          </a:p>
        </p:txBody>
      </p:sp>
      <p:pic>
        <p:nvPicPr>
          <p:cNvPr id="6" name="Graphic 5">
            <a:extLst>
              <a:ext uri="{FF2B5EF4-FFF2-40B4-BE49-F238E27FC236}">
                <a16:creationId xmlns:a16="http://schemas.microsoft.com/office/drawing/2014/main" id="{F70F9A9C-5432-463A-A251-1085E49463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58850" y="685520"/>
            <a:ext cx="8307724" cy="6516946"/>
          </a:xfrm>
          <a:prstGeom prst="rect">
            <a:avLst/>
          </a:prstGeom>
        </p:spPr>
      </p:pic>
    </p:spTree>
    <p:extLst>
      <p:ext uri="{BB962C8B-B14F-4D97-AF65-F5344CB8AC3E}">
        <p14:creationId xmlns:p14="http://schemas.microsoft.com/office/powerpoint/2010/main" val="150107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BFAF-0885-4EAC-BE16-56AE3352C695}"/>
              </a:ext>
            </a:extLst>
          </p:cNvPr>
          <p:cNvSpPr>
            <a:spLocks noGrp="1"/>
          </p:cNvSpPr>
          <p:nvPr>
            <p:ph type="title"/>
          </p:nvPr>
        </p:nvSpPr>
        <p:spPr>
          <a:xfrm>
            <a:off x="5660720" y="1663626"/>
            <a:ext cx="5257800" cy="379546"/>
          </a:xfrm>
        </p:spPr>
        <p:txBody>
          <a:bodyPr/>
          <a:lstStyle/>
          <a:p>
            <a:r>
              <a:rPr lang="en-AU" dirty="0"/>
              <a:t>The role of the executive</a:t>
            </a:r>
            <a:endParaRPr lang="en-US" dirty="0"/>
          </a:p>
        </p:txBody>
      </p:sp>
      <p:sp>
        <p:nvSpPr>
          <p:cNvPr id="3" name="Content Placeholder 2">
            <a:extLst>
              <a:ext uri="{FF2B5EF4-FFF2-40B4-BE49-F238E27FC236}">
                <a16:creationId xmlns:a16="http://schemas.microsoft.com/office/drawing/2014/main" id="{1BD7E89E-A109-4813-994D-81E7F7E2FEC0}"/>
              </a:ext>
            </a:extLst>
          </p:cNvPr>
          <p:cNvSpPr>
            <a:spLocks noGrp="1"/>
          </p:cNvSpPr>
          <p:nvPr>
            <p:ph idx="1"/>
          </p:nvPr>
        </p:nvSpPr>
        <p:spPr>
          <a:xfrm>
            <a:off x="5660721" y="2279736"/>
            <a:ext cx="5512496" cy="4121064"/>
          </a:xfrm>
        </p:spPr>
        <p:txBody>
          <a:bodyPr/>
          <a:lstStyle/>
          <a:p>
            <a:pPr lvl="0">
              <a:lnSpc>
                <a:spcPct val="100000"/>
              </a:lnSpc>
            </a:pPr>
            <a:r>
              <a:rPr lang="en-AU" dirty="0"/>
              <a:t>The </a:t>
            </a:r>
            <a:r>
              <a:rPr lang="en-AU" u="sng" dirty="0">
                <a:hlinkClick r:id="rId2"/>
              </a:rPr>
              <a:t>Prime Minister</a:t>
            </a:r>
            <a:r>
              <a:rPr lang="en-AU" dirty="0"/>
              <a:t> and </a:t>
            </a:r>
            <a:r>
              <a:rPr lang="en-AU" u="sng" dirty="0">
                <a:hlinkClick r:id="rId3"/>
              </a:rPr>
              <a:t>ministers</a:t>
            </a:r>
            <a:r>
              <a:rPr lang="en-AU" dirty="0"/>
              <a:t>, who are appointed from the government party or parties, make up a group called the ‘executive</a:t>
            </a:r>
            <a:r>
              <a:rPr lang="en-AU" u="sng" dirty="0"/>
              <a:t> </a:t>
            </a:r>
            <a:r>
              <a:rPr lang="en-AU" dirty="0"/>
              <a:t>government’. The executive is mainly responsible for making decisions about how the country should be run and for carrying out laws made by the </a:t>
            </a:r>
            <a:r>
              <a:rPr lang="en-AU" u="sng" dirty="0">
                <a:hlinkClick r:id="rId4"/>
              </a:rPr>
              <a:t>Australian Parliament</a:t>
            </a:r>
            <a:r>
              <a:rPr lang="en-AU" dirty="0"/>
              <a:t>. </a:t>
            </a:r>
          </a:p>
          <a:p>
            <a:pPr>
              <a:lnSpc>
                <a:spcPct val="100000"/>
              </a:lnSpc>
            </a:pPr>
            <a:r>
              <a:rPr lang="en-AU" u="sng" dirty="0">
                <a:hlinkClick r:id="rId5"/>
              </a:rPr>
              <a:t>Cabinet</a:t>
            </a:r>
            <a:r>
              <a:rPr lang="en-AU" dirty="0"/>
              <a:t> is a group within the executive government consisting of the Prime Minister and top-level ministers, and is the main decision-making group within the executive.</a:t>
            </a:r>
          </a:p>
          <a:p>
            <a:pPr marL="0" indent="0">
              <a:lnSpc>
                <a:spcPct val="100000"/>
              </a:lnSpc>
              <a:buNone/>
            </a:pPr>
            <a:endParaRPr lang="en-AU" dirty="0"/>
          </a:p>
        </p:txBody>
      </p:sp>
      <p:pic>
        <p:nvPicPr>
          <p:cNvPr id="6" name="Picture 5" descr="A large room&#10;&#10;Description automatically generated">
            <a:extLst>
              <a:ext uri="{FF2B5EF4-FFF2-40B4-BE49-F238E27FC236}">
                <a16:creationId xmlns:a16="http://schemas.microsoft.com/office/drawing/2014/main" id="{F638E767-453A-4D2D-8F81-C59ADC261D56}"/>
              </a:ext>
            </a:extLst>
          </p:cNvPr>
          <p:cNvPicPr>
            <a:picLocks noChangeAspect="1"/>
          </p:cNvPicPr>
          <p:nvPr/>
        </p:nvPicPr>
        <p:blipFill rotWithShape="1">
          <a:blip r:embed="rId6">
            <a:extLst>
              <a:ext uri="{28A0092B-C50C-407E-A947-70E740481C1C}">
                <a14:useLocalDpi xmlns:a14="http://schemas.microsoft.com/office/drawing/2010/main" val="0"/>
              </a:ext>
            </a:extLst>
          </a:blip>
          <a:srcRect t="11739" b="9490"/>
          <a:stretch/>
        </p:blipFill>
        <p:spPr>
          <a:xfrm>
            <a:off x="0" y="1790769"/>
            <a:ext cx="5198301" cy="3908573"/>
          </a:xfrm>
          <a:prstGeom prst="rect">
            <a:avLst/>
          </a:prstGeom>
        </p:spPr>
      </p:pic>
      <p:sp>
        <p:nvSpPr>
          <p:cNvPr id="7" name="Content Placeholder 2">
            <a:extLst>
              <a:ext uri="{FF2B5EF4-FFF2-40B4-BE49-F238E27FC236}">
                <a16:creationId xmlns:a16="http://schemas.microsoft.com/office/drawing/2014/main" id="{306C159E-0D93-40C4-9B2A-82016B21C895}"/>
              </a:ext>
            </a:extLst>
          </p:cNvPr>
          <p:cNvSpPr txBox="1">
            <a:spLocks/>
          </p:cNvSpPr>
          <p:nvPr/>
        </p:nvSpPr>
        <p:spPr>
          <a:xfrm>
            <a:off x="667532" y="5757968"/>
            <a:ext cx="4642982" cy="379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AU" sz="1200" dirty="0"/>
              <a:t>CABINET MEETING ROOM AT AUSTRALIA’S PARLIAMENT HOUSE</a:t>
            </a:r>
          </a:p>
          <a:p>
            <a:pPr marL="0" indent="0">
              <a:lnSpc>
                <a:spcPct val="100000"/>
              </a:lnSpc>
              <a:buFont typeface="Arial" panose="020B0604020202020204" pitchFamily="34" charset="0"/>
              <a:buNone/>
            </a:pPr>
            <a:endParaRPr lang="en-AU" dirty="0"/>
          </a:p>
        </p:txBody>
      </p:sp>
    </p:spTree>
    <p:extLst>
      <p:ext uri="{BB962C8B-B14F-4D97-AF65-F5344CB8AC3E}">
        <p14:creationId xmlns:p14="http://schemas.microsoft.com/office/powerpoint/2010/main" val="1660726349"/>
      </p:ext>
    </p:extLst>
  </p:cSld>
  <p:clrMapOvr>
    <a:masterClrMapping/>
  </p:clrMapOvr>
</p:sld>
</file>

<file path=ppt/theme/theme1.xml><?xml version="1.0" encoding="utf-8"?>
<a:theme xmlns:a="http://schemas.openxmlformats.org/drawingml/2006/main" name="Office Theme">
  <a:themeElements>
    <a:clrScheme name="PEO colours">
      <a:dk1>
        <a:srgbClr val="333132"/>
      </a:dk1>
      <a:lt1>
        <a:srgbClr val="CED2CD"/>
      </a:lt1>
      <a:dk2>
        <a:srgbClr val="007495"/>
      </a:dk2>
      <a:lt2>
        <a:srgbClr val="FFC20E"/>
      </a:lt2>
      <a:accent1>
        <a:srgbClr val="007495"/>
      </a:accent1>
      <a:accent2>
        <a:srgbClr val="333132"/>
      </a:accent2>
      <a:accent3>
        <a:srgbClr val="705B75"/>
      </a:accent3>
      <a:accent4>
        <a:srgbClr val="F99E4B"/>
      </a:accent4>
      <a:accent5>
        <a:srgbClr val="6FC9C4"/>
      </a:accent5>
      <a:accent6>
        <a:srgbClr val="A70237"/>
      </a:accent6>
      <a:hlink>
        <a:srgbClr val="00394A"/>
      </a:hlink>
      <a:folHlink>
        <a:srgbClr val="00394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6603</TotalTime>
  <Words>4455</Words>
  <Application>Microsoft Office PowerPoint</Application>
  <PresentationFormat>Custom</PresentationFormat>
  <Paragraphs>253</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Franklin Gothic Book</vt:lpstr>
      <vt:lpstr>Franklin Gothic Medium</vt:lpstr>
      <vt:lpstr>Wingdings 3</vt:lpstr>
      <vt:lpstr>Office Theme</vt:lpstr>
      <vt:lpstr>PowerPoint Presentation</vt:lpstr>
      <vt:lpstr>MODULE 8</vt:lpstr>
      <vt:lpstr>PowerPoint Presentation</vt:lpstr>
      <vt:lpstr>PowerPoint Presentation</vt:lpstr>
      <vt:lpstr>Formation of government</vt:lpstr>
      <vt:lpstr>Government responsibilities</vt:lpstr>
      <vt:lpstr>Responsibilities of the federal government</vt:lpstr>
      <vt:lpstr>Separation of powers</vt:lpstr>
      <vt:lpstr>The role of the executive</vt:lpstr>
      <vt:lpstr>PowerPoint Presentation</vt:lpstr>
      <vt:lpstr>Responsible government</vt:lpstr>
      <vt:lpstr>Hung parliament and minority government</vt:lpstr>
      <vt:lpstr>CLASS ACTIVITY</vt:lpstr>
      <vt:lpstr>Additional resources</vt:lpstr>
      <vt:lpstr>MODULE 9</vt:lpstr>
      <vt:lpstr>PowerPoint Presentation</vt:lpstr>
      <vt:lpstr>PowerPoint Presentation</vt:lpstr>
      <vt:lpstr>Political parties</vt:lpstr>
      <vt:lpstr>Parliamentary parties</vt:lpstr>
      <vt:lpstr>Coalitions</vt:lpstr>
      <vt:lpstr>Minor parties</vt:lpstr>
      <vt:lpstr>Independents</vt:lpstr>
      <vt:lpstr>Food for thought</vt:lpstr>
      <vt:lpstr>Additional resources</vt:lpstr>
      <vt:lpstr>MODULE 10</vt:lpstr>
      <vt:lpstr>PowerPoint Presentation</vt:lpstr>
      <vt:lpstr>PowerPoint Presentation</vt:lpstr>
      <vt:lpstr>Ideas for new laws</vt:lpstr>
      <vt:lpstr>Law making in the Australian Parliament</vt:lpstr>
      <vt:lpstr>Introducing bills</vt:lpstr>
      <vt:lpstr>Passing bills</vt:lpstr>
      <vt:lpstr>Amending bills</vt:lpstr>
      <vt:lpstr>PowerPoint Presentation</vt:lpstr>
      <vt:lpstr>PowerPoint Presentation</vt:lpstr>
      <vt:lpstr>Additional resources</vt:lpstr>
      <vt:lpstr>MODULE 11</vt:lpstr>
      <vt:lpstr>PowerPoint Presentation</vt:lpstr>
      <vt:lpstr>PowerPoint Presentation</vt:lpstr>
      <vt:lpstr>The role of the opposition and the crossbench</vt:lpstr>
      <vt:lpstr>Committees</vt:lpstr>
      <vt:lpstr>Senate estimates</vt:lpstr>
      <vt:lpstr>Question Time</vt:lpstr>
      <vt:lpstr>Public scrutiny</vt:lpstr>
      <vt:lpstr>Food for thought</vt:lpstr>
      <vt:lpstr>PowerPoint Presentation</vt:lpstr>
      <vt:lpstr>Additional resources</vt:lpstr>
      <vt:lpstr>MODULE 12</vt:lpstr>
      <vt:lpstr>PowerPoint Presentation</vt:lpstr>
      <vt:lpstr>PowerPoint Presentation</vt:lpstr>
      <vt:lpstr>The press gallery</vt:lpstr>
      <vt:lpstr>PowerPoint Presentation</vt:lpstr>
      <vt:lpstr>PowerPoint Presentation</vt:lpstr>
      <vt:lpstr>Food for thought</vt:lpstr>
      <vt:lpstr>PowerPoint Presentation</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Mackay, Wendy (SEN)</dc:creator>
  <cp:lastModifiedBy>Cornish, Sally (SEN)</cp:lastModifiedBy>
  <cp:revision>161</cp:revision>
  <dcterms:created xsi:type="dcterms:W3CDTF">2020-04-21T06:50:43Z</dcterms:created>
  <dcterms:modified xsi:type="dcterms:W3CDTF">2023-01-30T22:42:55Z</dcterms:modified>
</cp:coreProperties>
</file>